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Override PartName="/ppt/theme/themeOverride4.xml" ContentType="application/vnd.openxmlformats-officedocument.themeOverr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6"/>
  </p:notesMasterIdLst>
  <p:handoutMasterIdLst>
    <p:handoutMasterId r:id="rId37"/>
  </p:handoutMasterIdLst>
  <p:sldIdLst>
    <p:sldId id="256" r:id="rId2"/>
    <p:sldId id="272" r:id="rId3"/>
    <p:sldId id="273" r:id="rId4"/>
    <p:sldId id="296" r:id="rId5"/>
    <p:sldId id="287" r:id="rId6"/>
    <p:sldId id="300" r:id="rId7"/>
    <p:sldId id="315" r:id="rId8"/>
    <p:sldId id="317" r:id="rId9"/>
    <p:sldId id="318" r:id="rId10"/>
    <p:sldId id="328" r:id="rId11"/>
    <p:sldId id="329" r:id="rId12"/>
    <p:sldId id="330" r:id="rId13"/>
    <p:sldId id="331" r:id="rId14"/>
    <p:sldId id="332" r:id="rId15"/>
    <p:sldId id="314" r:id="rId16"/>
    <p:sldId id="335" r:id="rId17"/>
    <p:sldId id="336" r:id="rId18"/>
    <p:sldId id="338" r:id="rId19"/>
    <p:sldId id="319" r:id="rId20"/>
    <p:sldId id="321" r:id="rId21"/>
    <p:sldId id="320" r:id="rId22"/>
    <p:sldId id="311" r:id="rId23"/>
    <p:sldId id="313" r:id="rId24"/>
    <p:sldId id="316" r:id="rId25"/>
    <p:sldId id="333" r:id="rId26"/>
    <p:sldId id="337" r:id="rId27"/>
    <p:sldId id="322" r:id="rId28"/>
    <p:sldId id="294" r:id="rId29"/>
    <p:sldId id="323" r:id="rId30"/>
    <p:sldId id="334" r:id="rId31"/>
    <p:sldId id="281" r:id="rId32"/>
    <p:sldId id="312" r:id="rId33"/>
    <p:sldId id="258" r:id="rId34"/>
    <p:sldId id="307" r:id="rId35"/>
  </p:sldIdLst>
  <p:sldSz cx="9144000" cy="6858000" type="screen4x3"/>
  <p:notesSz cx="7315200" cy="9601200"/>
  <p:defaultTextStyle>
    <a:defPPr>
      <a:defRPr lang="en-US"/>
    </a:defPPr>
    <a:lvl1pPr algn="ctr" rtl="0" fontAlgn="base">
      <a:spcBef>
        <a:spcPct val="50000"/>
      </a:spcBef>
      <a:spcAft>
        <a:spcPct val="0"/>
      </a:spcAft>
      <a:defRPr kern="1200">
        <a:solidFill>
          <a:schemeClr val="bg2"/>
        </a:solidFill>
        <a:latin typeface="Arial" pitchFamily="34" charset="0"/>
        <a:ea typeface="+mn-ea"/>
        <a:cs typeface="+mn-cs"/>
      </a:defRPr>
    </a:lvl1pPr>
    <a:lvl2pPr marL="457200" algn="ctr" rtl="0" fontAlgn="base">
      <a:spcBef>
        <a:spcPct val="50000"/>
      </a:spcBef>
      <a:spcAft>
        <a:spcPct val="0"/>
      </a:spcAft>
      <a:defRPr kern="1200">
        <a:solidFill>
          <a:schemeClr val="bg2"/>
        </a:solidFill>
        <a:latin typeface="Arial" pitchFamily="34" charset="0"/>
        <a:ea typeface="+mn-ea"/>
        <a:cs typeface="+mn-cs"/>
      </a:defRPr>
    </a:lvl2pPr>
    <a:lvl3pPr marL="914400" algn="ctr" rtl="0" fontAlgn="base">
      <a:spcBef>
        <a:spcPct val="50000"/>
      </a:spcBef>
      <a:spcAft>
        <a:spcPct val="0"/>
      </a:spcAft>
      <a:defRPr kern="1200">
        <a:solidFill>
          <a:schemeClr val="bg2"/>
        </a:solidFill>
        <a:latin typeface="Arial" pitchFamily="34" charset="0"/>
        <a:ea typeface="+mn-ea"/>
        <a:cs typeface="+mn-cs"/>
      </a:defRPr>
    </a:lvl3pPr>
    <a:lvl4pPr marL="1371600" algn="ctr" rtl="0" fontAlgn="base">
      <a:spcBef>
        <a:spcPct val="50000"/>
      </a:spcBef>
      <a:spcAft>
        <a:spcPct val="0"/>
      </a:spcAft>
      <a:defRPr kern="1200">
        <a:solidFill>
          <a:schemeClr val="bg2"/>
        </a:solidFill>
        <a:latin typeface="Arial" pitchFamily="34" charset="0"/>
        <a:ea typeface="+mn-ea"/>
        <a:cs typeface="+mn-cs"/>
      </a:defRPr>
    </a:lvl4pPr>
    <a:lvl5pPr marL="1828800" algn="ctr" rtl="0" fontAlgn="base">
      <a:spcBef>
        <a:spcPct val="50000"/>
      </a:spcBef>
      <a:spcAft>
        <a:spcPct val="0"/>
      </a:spcAft>
      <a:defRPr kern="1200">
        <a:solidFill>
          <a:schemeClr val="bg2"/>
        </a:solidFill>
        <a:latin typeface="Arial" pitchFamily="34" charset="0"/>
        <a:ea typeface="+mn-ea"/>
        <a:cs typeface="+mn-cs"/>
      </a:defRPr>
    </a:lvl5pPr>
    <a:lvl6pPr marL="2286000" algn="l" defTabSz="914400" rtl="0" eaLnBrk="1" latinLnBrk="0" hangingPunct="1">
      <a:defRPr kern="1200">
        <a:solidFill>
          <a:schemeClr val="bg2"/>
        </a:solidFill>
        <a:latin typeface="Arial" pitchFamily="34" charset="0"/>
        <a:ea typeface="+mn-ea"/>
        <a:cs typeface="+mn-cs"/>
      </a:defRPr>
    </a:lvl6pPr>
    <a:lvl7pPr marL="2743200" algn="l" defTabSz="914400" rtl="0" eaLnBrk="1" latinLnBrk="0" hangingPunct="1">
      <a:defRPr kern="1200">
        <a:solidFill>
          <a:schemeClr val="bg2"/>
        </a:solidFill>
        <a:latin typeface="Arial" pitchFamily="34" charset="0"/>
        <a:ea typeface="+mn-ea"/>
        <a:cs typeface="+mn-cs"/>
      </a:defRPr>
    </a:lvl7pPr>
    <a:lvl8pPr marL="3200400" algn="l" defTabSz="914400" rtl="0" eaLnBrk="1" latinLnBrk="0" hangingPunct="1">
      <a:defRPr kern="1200">
        <a:solidFill>
          <a:schemeClr val="bg2"/>
        </a:solidFill>
        <a:latin typeface="Arial" pitchFamily="34" charset="0"/>
        <a:ea typeface="+mn-ea"/>
        <a:cs typeface="+mn-cs"/>
      </a:defRPr>
    </a:lvl8pPr>
    <a:lvl9pPr marL="3657600" algn="l" defTabSz="914400" rtl="0" eaLnBrk="1" latinLnBrk="0" hangingPunct="1">
      <a:defRPr kern="1200">
        <a:solidFill>
          <a:schemeClr val="bg2"/>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0" autoAdjust="0"/>
    <p:restoredTop sz="89586" autoAdjust="0"/>
  </p:normalViewPr>
  <p:slideViewPr>
    <p:cSldViewPr>
      <p:cViewPr>
        <p:scale>
          <a:sx n="100" d="100"/>
          <a:sy n="100" d="100"/>
        </p:scale>
        <p:origin x="-130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a:spcBef>
                <a:spcPct val="0"/>
              </a:spcBef>
              <a:defRPr sz="1300">
                <a:solidFill>
                  <a:schemeClr val="tx1"/>
                </a:solidFill>
              </a:defRPr>
            </a:lvl1pPr>
          </a:lstStyle>
          <a:p>
            <a:endParaRPr lang="en-US"/>
          </a:p>
        </p:txBody>
      </p:sp>
      <p:sp>
        <p:nvSpPr>
          <p:cNvPr id="10243"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spcBef>
                <a:spcPct val="0"/>
              </a:spcBef>
              <a:defRPr sz="1300">
                <a:solidFill>
                  <a:schemeClr val="tx1"/>
                </a:solidFill>
              </a:defRPr>
            </a:lvl1pPr>
          </a:lstStyle>
          <a:p>
            <a:endParaRPr lang="en-US"/>
          </a:p>
        </p:txBody>
      </p:sp>
      <p:sp>
        <p:nvSpPr>
          <p:cNvPr id="10244"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l" defTabSz="966788">
              <a:spcBef>
                <a:spcPct val="0"/>
              </a:spcBef>
              <a:defRPr sz="1300">
                <a:solidFill>
                  <a:schemeClr val="tx1"/>
                </a:solidFill>
              </a:defRPr>
            </a:lvl1pPr>
          </a:lstStyle>
          <a:p>
            <a:endParaRPr lang="en-US"/>
          </a:p>
        </p:txBody>
      </p:sp>
      <p:sp>
        <p:nvSpPr>
          <p:cNvPr id="10245"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spcBef>
                <a:spcPct val="0"/>
              </a:spcBef>
              <a:defRPr sz="1300">
                <a:solidFill>
                  <a:schemeClr val="tx1"/>
                </a:solidFill>
              </a:defRPr>
            </a:lvl1pPr>
          </a:lstStyle>
          <a:p>
            <a:fld id="{D742C8FB-AD46-49CD-BEB7-B4FA8F30C73D}"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a:spcBef>
                <a:spcPct val="0"/>
              </a:spcBef>
              <a:defRPr sz="1300">
                <a:solidFill>
                  <a:schemeClr val="tx1"/>
                </a:solidFill>
              </a:defRPr>
            </a:lvl1pPr>
          </a:lstStyle>
          <a:p>
            <a:endParaRPr lang="en-US"/>
          </a:p>
        </p:txBody>
      </p:sp>
      <p:sp>
        <p:nvSpPr>
          <p:cNvPr id="11267"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spcBef>
                <a:spcPct val="0"/>
              </a:spcBef>
              <a:defRPr sz="1300">
                <a:solidFill>
                  <a:schemeClr val="tx1"/>
                </a:solidFill>
              </a:defRPr>
            </a:lvl1pPr>
          </a:lstStyle>
          <a:p>
            <a:endParaRPr lang="en-US"/>
          </a:p>
        </p:txBody>
      </p:sp>
      <p:sp>
        <p:nvSpPr>
          <p:cNvPr id="11268"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11269"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11270"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l" defTabSz="966788">
              <a:spcBef>
                <a:spcPct val="0"/>
              </a:spcBef>
              <a:defRPr sz="1300">
                <a:solidFill>
                  <a:schemeClr val="tx1"/>
                </a:solidFill>
              </a:defRPr>
            </a:lvl1pPr>
          </a:lstStyle>
          <a:p>
            <a:endParaRPr lang="en-US"/>
          </a:p>
        </p:txBody>
      </p:sp>
      <p:sp>
        <p:nvSpPr>
          <p:cNvPr id="11271"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spcBef>
                <a:spcPct val="0"/>
              </a:spcBef>
              <a:defRPr sz="1300">
                <a:solidFill>
                  <a:schemeClr val="tx1"/>
                </a:solidFill>
              </a:defRPr>
            </a:lvl1pPr>
          </a:lstStyle>
          <a:p>
            <a:fld id="{A60C7397-2EDF-43D3-A038-5B35BB555BB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F79F35-39EA-45A9-B72A-77F0AD2A12BC}" type="slidenum">
              <a:rPr lang="en-US"/>
              <a:pPr/>
              <a:t>1</a:t>
            </a:fld>
            <a:endParaRPr lang="en-US"/>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D09EE1-48FB-4858-9990-D28ECFCC153A}" type="slidenum">
              <a:rPr lang="en-US"/>
              <a:pPr/>
              <a:t>33</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r>
              <a:rPr lang="en-US" dirty="0" smtClean="0"/>
              <a:t>Explain FFT and how steep edges</a:t>
            </a:r>
            <a:r>
              <a:rPr lang="en-US" baseline="0" dirty="0" smtClean="0"/>
              <a:t> can have high frequency content.</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28F90E-2070-4DF1-87F5-FF1973BA4FF8}" type="slidenum">
              <a:rPr lang="en-US"/>
              <a:pPr/>
              <a:t>2</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97BF56-F49D-4523-994C-108462FC00CA}" type="slidenum">
              <a:rPr lang="en-US"/>
              <a:pPr/>
              <a:t>3</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BC8ECE-2AB5-4257-B8E8-919333AF9B17}" type="slidenum">
              <a:rPr lang="en-US"/>
              <a:pPr/>
              <a:t>4</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027E8F-8EC6-4897-A9AA-CBC253659BC1}" type="slidenum">
              <a:rPr lang="en-US"/>
              <a:pPr/>
              <a:t>5</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DC chokes will have less voltage drop than the ac line reactor for the same amount of filtering. This is because the current does not need to go down to zero and then change direction. It can stay up around an average value.</a:t>
            </a:r>
          </a:p>
          <a:p>
            <a:endParaRPr lang="en-US" dirty="0" smtClean="0"/>
          </a:p>
          <a:p>
            <a:r>
              <a:rPr lang="en-US" dirty="0" smtClean="0"/>
              <a:t>A dc choke does not protect the input diodes, however.</a:t>
            </a:r>
            <a:endParaRPr lang="en-US" dirty="0"/>
          </a:p>
        </p:txBody>
      </p:sp>
      <p:sp>
        <p:nvSpPr>
          <p:cNvPr id="4" name="Slide Number Placeholder 3"/>
          <p:cNvSpPr>
            <a:spLocks noGrp="1"/>
          </p:cNvSpPr>
          <p:nvPr>
            <p:ph type="sldNum" sz="quarter" idx="10"/>
          </p:nvPr>
        </p:nvSpPr>
        <p:spPr/>
        <p:txBody>
          <a:bodyPr/>
          <a:lstStyle/>
          <a:p>
            <a:fld id="{A60C7397-2EDF-43D3-A038-5B35BB555BB0}" type="slidenum">
              <a:rPr lang="en-US" smtClean="0"/>
              <a:pPr/>
              <a:t>15</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076F72-344E-43D1-B7EB-38D543A8E916}" type="slidenum">
              <a:rPr lang="en-US"/>
              <a:pPr/>
              <a:t>22</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CC68B2-A707-4347-BB40-367F791EDD11}" type="slidenum">
              <a:rPr lang="en-US"/>
              <a:pPr/>
              <a:t>28</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F076F72-344E-43D1-B7EB-38D543A8E916}" type="slidenum">
              <a:rPr lang="en-US"/>
              <a:pPr/>
              <a:t>31</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431800" y="77788"/>
            <a:ext cx="8280400" cy="1550987"/>
          </a:xfrm>
        </p:spPr>
        <p:txBody>
          <a:bodyPr/>
          <a:lstStyle>
            <a:lvl1pPr>
              <a:defRPr sz="4800"/>
            </a:lvl1pPr>
          </a:lstStyle>
          <a:p>
            <a:r>
              <a:rPr lang="en-US"/>
              <a:t>title</a:t>
            </a:r>
          </a:p>
        </p:txBody>
      </p:sp>
      <p:sp>
        <p:nvSpPr>
          <p:cNvPr id="5123" name="Rectangle 3"/>
          <p:cNvSpPr>
            <a:spLocks noGrp="1" noChangeArrowheads="1"/>
          </p:cNvSpPr>
          <p:nvPr>
            <p:ph type="subTitle" idx="1"/>
          </p:nvPr>
        </p:nvSpPr>
        <p:spPr>
          <a:xfrm>
            <a:off x="431800" y="1773238"/>
            <a:ext cx="4968875" cy="1655762"/>
          </a:xfrm>
        </p:spPr>
        <p:txBody>
          <a:bodyPr tIns="45720" rIns="54000" bIns="45720"/>
          <a:lstStyle>
            <a:lvl1pPr marL="0" indent="0">
              <a:buFont typeface="Arial" pitchFamily="34" charset="0"/>
              <a:buNone/>
              <a:defRPr>
                <a:solidFill>
                  <a:schemeClr val="tx1"/>
                </a:solidFill>
              </a:defRPr>
            </a:lvl1pPr>
          </a:lstStyle>
          <a:p>
            <a:r>
              <a:rPr lang="en-US"/>
              <a:t>sub-title</a:t>
            </a:r>
          </a:p>
        </p:txBody>
      </p:sp>
      <p:sp>
        <p:nvSpPr>
          <p:cNvPr id="5124" name="Rectangle 4"/>
          <p:cNvSpPr>
            <a:spLocks noGrp="1" noChangeArrowheads="1"/>
          </p:cNvSpPr>
          <p:nvPr>
            <p:ph type="ftr" sz="quarter" idx="3"/>
          </p:nvPr>
        </p:nvSpPr>
        <p:spPr bwMode="auto">
          <a:xfrm>
            <a:off x="6372225" y="5229225"/>
            <a:ext cx="2270125" cy="13684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l">
              <a:spcBef>
                <a:spcPct val="0"/>
              </a:spcBef>
              <a:defRPr sz="9600">
                <a:solidFill>
                  <a:schemeClr val="tx1"/>
                </a:solidFill>
              </a:defRPr>
            </a:lvl1pPr>
          </a:lstStyle>
          <a:p>
            <a:endParaRPr lang="fr-FR"/>
          </a:p>
        </p:txBody>
      </p:sp>
      <p:pic>
        <p:nvPicPr>
          <p:cNvPr id="5125" name="Picture 5" descr="Logo SE A4 Blanc"/>
          <p:cNvPicPr>
            <a:picLocks noChangeAspect="1" noChangeArrowheads="1"/>
          </p:cNvPicPr>
          <p:nvPr/>
        </p:nvPicPr>
        <p:blipFill>
          <a:blip r:embed="rId3" cstate="print"/>
          <a:srcRect/>
          <a:stretch>
            <a:fillRect/>
          </a:stretch>
        </p:blipFill>
        <p:spPr bwMode="auto">
          <a:xfrm>
            <a:off x="6227763" y="5734050"/>
            <a:ext cx="2576512" cy="941388"/>
          </a:xfrm>
          <a:prstGeom prst="rect">
            <a:avLst/>
          </a:prstGeom>
          <a:noFill/>
        </p:spPr>
      </p:pic>
    </p:spTree>
  </p:cSld>
  <p:clrMapOvr>
    <a:overrideClrMapping bg1="dk2" tx1="lt1" bg2="dk1"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2100" y="77788"/>
            <a:ext cx="2070100" cy="62214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31800" y="77788"/>
            <a:ext cx="6057900" cy="62214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1800" y="77788"/>
            <a:ext cx="8280400" cy="115093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31800" y="1773238"/>
            <a:ext cx="4064000"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64000"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31800" y="77788"/>
            <a:ext cx="8280400" cy="115093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31800" y="1773238"/>
            <a:ext cx="8280400" cy="21859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31800" y="4111625"/>
            <a:ext cx="82804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800" y="1773238"/>
            <a:ext cx="40640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640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468313" y="6577013"/>
            <a:ext cx="822325" cy="122237"/>
          </a:xfrm>
          <a:prstGeom prst="rect">
            <a:avLst/>
          </a:prstGeom>
          <a:noFill/>
          <a:ln w="9525">
            <a:noFill/>
            <a:miter lim="800000"/>
            <a:headEnd/>
            <a:tailEnd/>
          </a:ln>
          <a:effectLst/>
        </p:spPr>
        <p:txBody>
          <a:bodyPr wrap="none" lIns="0" tIns="0" rIns="0" bIns="0">
            <a:spAutoFit/>
          </a:bodyPr>
          <a:lstStyle/>
          <a:p>
            <a:pPr algn="l" defTabSz="661988" eaLnBrk="0" hangingPunct="0">
              <a:spcBef>
                <a:spcPct val="0"/>
              </a:spcBef>
            </a:pPr>
            <a:r>
              <a:rPr lang="en-US" sz="800"/>
              <a:t>Schneider Electric</a:t>
            </a:r>
          </a:p>
        </p:txBody>
      </p:sp>
      <p:sp>
        <p:nvSpPr>
          <p:cNvPr id="4099" name="Rectangle 3"/>
          <p:cNvSpPr>
            <a:spLocks noChangeArrowheads="1"/>
          </p:cNvSpPr>
          <p:nvPr/>
        </p:nvSpPr>
        <p:spPr bwMode="auto">
          <a:xfrm>
            <a:off x="8604250" y="6599238"/>
            <a:ext cx="288925" cy="69850"/>
          </a:xfrm>
          <a:prstGeom prst="rect">
            <a:avLst/>
          </a:prstGeom>
          <a:noFill/>
          <a:ln w="9525">
            <a:noFill/>
            <a:miter lim="800000"/>
            <a:headEnd/>
            <a:tailEnd/>
          </a:ln>
          <a:effectLst/>
        </p:spPr>
        <p:txBody>
          <a:bodyPr lIns="0" tIns="0" rIns="0" bIns="0"/>
          <a:lstStyle/>
          <a:p>
            <a:pPr algn="l" defTabSz="661988" eaLnBrk="0" hangingPunct="0">
              <a:spcBef>
                <a:spcPct val="0"/>
              </a:spcBef>
            </a:pPr>
            <a:fld id="{2DBAE93F-5F38-4A37-8970-8CA5422BADA7}" type="slidenum">
              <a:rPr lang="fr-FR" sz="800"/>
              <a:pPr algn="l" defTabSz="661988" eaLnBrk="0" hangingPunct="0">
                <a:spcBef>
                  <a:spcPct val="0"/>
                </a:spcBef>
              </a:pPr>
              <a:t>‹#›</a:t>
            </a:fld>
            <a:endParaRPr lang="fr-FR" sz="800"/>
          </a:p>
        </p:txBody>
      </p:sp>
      <p:sp>
        <p:nvSpPr>
          <p:cNvPr id="4100" name="Rectangle 4"/>
          <p:cNvSpPr>
            <a:spLocks noGrp="1" noChangeArrowheads="1"/>
          </p:cNvSpPr>
          <p:nvPr>
            <p:ph type="body" idx="1"/>
          </p:nvPr>
        </p:nvSpPr>
        <p:spPr bwMode="auto">
          <a:xfrm>
            <a:off x="431800" y="1773238"/>
            <a:ext cx="8280400" cy="4525962"/>
          </a:xfrm>
          <a:prstGeom prst="rect">
            <a:avLst/>
          </a:prstGeom>
          <a:noFill/>
          <a:ln w="9525">
            <a:noFill/>
            <a:miter lim="800000"/>
            <a:headEnd/>
            <a:tailEnd/>
          </a:ln>
          <a:effectLst/>
        </p:spPr>
        <p:txBody>
          <a:bodyPr vert="horz" wrap="square" lIns="0" tIns="0" rIns="18000" bIns="10800" numCol="1" anchor="t" anchorCtr="0" compatLnSpc="1">
            <a:prstTxWarp prst="textNoShape">
              <a:avLst/>
            </a:prstTxWarp>
          </a:bodyPr>
          <a:lstStyle/>
          <a:p>
            <a:pPr lvl="0"/>
            <a:r>
              <a:rPr lang="en-US" dirty="0" smtClean="0"/>
              <a:t>First level</a:t>
            </a:r>
          </a:p>
          <a:p>
            <a:pPr lvl="1"/>
            <a:r>
              <a:rPr lang="en-US" dirty="0" smtClean="0"/>
              <a:t>Second level</a:t>
            </a:r>
          </a:p>
          <a:p>
            <a:pPr lvl="2"/>
            <a:r>
              <a:rPr lang="en-US" dirty="0" smtClean="0"/>
              <a:t>Third level</a:t>
            </a:r>
          </a:p>
        </p:txBody>
      </p:sp>
      <p:sp>
        <p:nvSpPr>
          <p:cNvPr id="4101" name="Rectangle 5"/>
          <p:cNvSpPr>
            <a:spLocks noGrp="1" noChangeArrowheads="1"/>
          </p:cNvSpPr>
          <p:nvPr>
            <p:ph type="title"/>
          </p:nvPr>
        </p:nvSpPr>
        <p:spPr bwMode="auto">
          <a:xfrm>
            <a:off x="431800" y="77788"/>
            <a:ext cx="8280400" cy="1150937"/>
          </a:xfrm>
          <a:prstGeom prst="rect">
            <a:avLst/>
          </a:prstGeom>
          <a:noFill/>
          <a:ln w="9525">
            <a:noFill/>
            <a:miter lim="800000"/>
            <a:headEnd/>
            <a:tailEnd/>
          </a:ln>
          <a:effectLst/>
        </p:spPr>
        <p:txBody>
          <a:bodyPr vert="horz" wrap="square" lIns="0" tIns="10800" rIns="0" bIns="10800" numCol="1" anchor="ctr" anchorCtr="0" compatLnSpc="1">
            <a:prstTxWarp prst="textNoShape">
              <a:avLst/>
            </a:prstTxWarp>
          </a:bodyPr>
          <a:lstStyle/>
          <a:p>
            <a:pPr lvl="0"/>
            <a:r>
              <a:rPr lang="en-US" smtClean="0"/>
              <a:t>Title</a:t>
            </a:r>
          </a:p>
        </p:txBody>
      </p:sp>
      <p:sp>
        <p:nvSpPr>
          <p:cNvPr id="4102" name="Rectangle 6"/>
          <p:cNvSpPr>
            <a:spLocks noChangeArrowheads="1"/>
          </p:cNvSpPr>
          <p:nvPr/>
        </p:nvSpPr>
        <p:spPr bwMode="auto">
          <a:xfrm>
            <a:off x="1325563" y="6577013"/>
            <a:ext cx="2127185" cy="123111"/>
          </a:xfrm>
          <a:prstGeom prst="rect">
            <a:avLst/>
          </a:prstGeom>
          <a:noFill/>
          <a:ln w="9525">
            <a:noFill/>
            <a:miter lim="800000"/>
            <a:headEnd/>
            <a:tailEnd/>
          </a:ln>
          <a:effectLst/>
        </p:spPr>
        <p:txBody>
          <a:bodyPr wrap="none" lIns="0" tIns="0" rIns="0" bIns="0">
            <a:spAutoFit/>
          </a:bodyPr>
          <a:lstStyle/>
          <a:p>
            <a:pPr algn="l" defTabSz="661988" eaLnBrk="0" hangingPunct="0">
              <a:spcBef>
                <a:spcPct val="0"/>
              </a:spcBef>
            </a:pPr>
            <a:r>
              <a:rPr lang="en-US" sz="800" dirty="0"/>
              <a:t>- Industry Business – Jim Crook – </a:t>
            </a:r>
            <a:r>
              <a:rPr lang="en-US" sz="800" dirty="0" smtClean="0"/>
              <a:t>2013-06-26 </a:t>
            </a:r>
            <a:endParaRPr lang="en-US" sz="80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iming>
    <p:tnLst>
      <p:par>
        <p:cTn id="1" dur="indefinite" restart="never" nodeType="tmRoot"/>
      </p:par>
    </p:tnLst>
  </p:timing>
  <p:txStyles>
    <p:titleStyle>
      <a:lvl1pPr algn="l" rtl="0" fontAlgn="base">
        <a:spcBef>
          <a:spcPct val="0"/>
        </a:spcBef>
        <a:spcAft>
          <a:spcPct val="0"/>
        </a:spcAft>
        <a:defRPr sz="3600">
          <a:solidFill>
            <a:schemeClr val="accent1"/>
          </a:solidFill>
          <a:latin typeface="+mj-lt"/>
          <a:ea typeface="+mj-ea"/>
          <a:cs typeface="+mj-cs"/>
        </a:defRPr>
      </a:lvl1pPr>
      <a:lvl2pPr algn="l" rtl="0" fontAlgn="base">
        <a:spcBef>
          <a:spcPct val="0"/>
        </a:spcBef>
        <a:spcAft>
          <a:spcPct val="0"/>
        </a:spcAft>
        <a:defRPr sz="3600">
          <a:solidFill>
            <a:schemeClr val="accent1"/>
          </a:solidFill>
          <a:latin typeface="Arial" pitchFamily="34" charset="0"/>
        </a:defRPr>
      </a:lvl2pPr>
      <a:lvl3pPr algn="l" rtl="0" fontAlgn="base">
        <a:spcBef>
          <a:spcPct val="0"/>
        </a:spcBef>
        <a:spcAft>
          <a:spcPct val="0"/>
        </a:spcAft>
        <a:defRPr sz="3600">
          <a:solidFill>
            <a:schemeClr val="accent1"/>
          </a:solidFill>
          <a:latin typeface="Arial" pitchFamily="34" charset="0"/>
        </a:defRPr>
      </a:lvl3pPr>
      <a:lvl4pPr algn="l" rtl="0" fontAlgn="base">
        <a:spcBef>
          <a:spcPct val="0"/>
        </a:spcBef>
        <a:spcAft>
          <a:spcPct val="0"/>
        </a:spcAft>
        <a:defRPr sz="3600">
          <a:solidFill>
            <a:schemeClr val="accent1"/>
          </a:solidFill>
          <a:latin typeface="Arial" pitchFamily="34" charset="0"/>
        </a:defRPr>
      </a:lvl4pPr>
      <a:lvl5pPr algn="l" rtl="0" fontAlgn="base">
        <a:spcBef>
          <a:spcPct val="0"/>
        </a:spcBef>
        <a:spcAft>
          <a:spcPct val="0"/>
        </a:spcAft>
        <a:defRPr sz="3600">
          <a:solidFill>
            <a:schemeClr val="accent1"/>
          </a:solidFill>
          <a:latin typeface="Arial" pitchFamily="34" charset="0"/>
        </a:defRPr>
      </a:lvl5pPr>
      <a:lvl6pPr marL="457200" algn="l" rtl="0" fontAlgn="base">
        <a:spcBef>
          <a:spcPct val="0"/>
        </a:spcBef>
        <a:spcAft>
          <a:spcPct val="0"/>
        </a:spcAft>
        <a:defRPr sz="3600">
          <a:solidFill>
            <a:schemeClr val="accent1"/>
          </a:solidFill>
          <a:latin typeface="Arial" pitchFamily="34" charset="0"/>
        </a:defRPr>
      </a:lvl6pPr>
      <a:lvl7pPr marL="914400" algn="l" rtl="0" fontAlgn="base">
        <a:spcBef>
          <a:spcPct val="0"/>
        </a:spcBef>
        <a:spcAft>
          <a:spcPct val="0"/>
        </a:spcAft>
        <a:defRPr sz="3600">
          <a:solidFill>
            <a:schemeClr val="accent1"/>
          </a:solidFill>
          <a:latin typeface="Arial" pitchFamily="34" charset="0"/>
        </a:defRPr>
      </a:lvl7pPr>
      <a:lvl8pPr marL="1371600" algn="l" rtl="0" fontAlgn="base">
        <a:spcBef>
          <a:spcPct val="0"/>
        </a:spcBef>
        <a:spcAft>
          <a:spcPct val="0"/>
        </a:spcAft>
        <a:defRPr sz="3600">
          <a:solidFill>
            <a:schemeClr val="accent1"/>
          </a:solidFill>
          <a:latin typeface="Arial" pitchFamily="34" charset="0"/>
        </a:defRPr>
      </a:lvl8pPr>
      <a:lvl9pPr marL="1828800" algn="l" rtl="0" fontAlgn="base">
        <a:spcBef>
          <a:spcPct val="0"/>
        </a:spcBef>
        <a:spcAft>
          <a:spcPct val="0"/>
        </a:spcAft>
        <a:defRPr sz="3600">
          <a:solidFill>
            <a:schemeClr val="accent1"/>
          </a:solidFill>
          <a:latin typeface="Arial" pitchFamily="34" charset="0"/>
        </a:defRPr>
      </a:lvl9pPr>
    </p:titleStyle>
    <p:bodyStyle>
      <a:lvl1pPr marL="180975" indent="-180975" algn="l" rtl="0" fontAlgn="base">
        <a:spcBef>
          <a:spcPct val="20000"/>
        </a:spcBef>
        <a:spcAft>
          <a:spcPct val="0"/>
        </a:spcAft>
        <a:buClr>
          <a:schemeClr val="accent1"/>
        </a:buClr>
        <a:buFont typeface="Arial" pitchFamily="34" charset="0"/>
        <a:buChar char="●"/>
        <a:defRPr sz="2000">
          <a:solidFill>
            <a:schemeClr val="accent1"/>
          </a:solidFill>
          <a:latin typeface="+mn-lt"/>
          <a:ea typeface="+mn-ea"/>
          <a:cs typeface="+mn-cs"/>
        </a:defRPr>
      </a:lvl1pPr>
      <a:lvl2pPr marL="541338" indent="-180975" algn="l" rtl="0" fontAlgn="base">
        <a:spcBef>
          <a:spcPct val="20000"/>
        </a:spcBef>
        <a:spcAft>
          <a:spcPct val="0"/>
        </a:spcAft>
        <a:buClr>
          <a:schemeClr val="bg2"/>
        </a:buClr>
        <a:buFont typeface="Arial" pitchFamily="34" charset="0"/>
        <a:buChar char="●"/>
        <a:defRPr>
          <a:solidFill>
            <a:schemeClr val="bg2"/>
          </a:solidFill>
          <a:latin typeface="+mn-lt"/>
        </a:defRPr>
      </a:lvl2pPr>
      <a:lvl3pPr marL="901700" indent="-84138" algn="l" rtl="0" fontAlgn="base">
        <a:spcBef>
          <a:spcPct val="20000"/>
        </a:spcBef>
        <a:spcAft>
          <a:spcPct val="0"/>
        </a:spcAft>
        <a:buClr>
          <a:schemeClr val="bg2"/>
        </a:buClr>
        <a:buFont typeface="Arial" pitchFamily="34" charset="0"/>
        <a:buChar char="●"/>
        <a:defRPr>
          <a:solidFill>
            <a:schemeClr val="bg2"/>
          </a:solidFill>
          <a:latin typeface="+mn-lt"/>
        </a:defRPr>
      </a:lvl3pPr>
      <a:lvl4pPr marL="1751013" indent="-228600" algn="l" rtl="0" fontAlgn="base">
        <a:spcBef>
          <a:spcPct val="20000"/>
        </a:spcBef>
        <a:spcAft>
          <a:spcPct val="0"/>
        </a:spcAft>
        <a:buChar char="–"/>
        <a:defRPr sz="2000">
          <a:solidFill>
            <a:schemeClr val="tx1"/>
          </a:solidFill>
          <a:latin typeface="+mn-lt"/>
        </a:defRPr>
      </a:lvl4pPr>
      <a:lvl5pPr marL="2159000" indent="-228600" algn="l" rtl="0" fontAlgn="base">
        <a:spcBef>
          <a:spcPct val="20000"/>
        </a:spcBef>
        <a:spcAft>
          <a:spcPct val="0"/>
        </a:spcAft>
        <a:buChar char="»"/>
        <a:defRPr sz="2000">
          <a:solidFill>
            <a:schemeClr val="tx1"/>
          </a:solidFill>
          <a:latin typeface="+mn-lt"/>
        </a:defRPr>
      </a:lvl5pPr>
      <a:lvl6pPr marL="2616200" indent="-228600" algn="l" rtl="0" fontAlgn="base">
        <a:spcBef>
          <a:spcPct val="20000"/>
        </a:spcBef>
        <a:spcAft>
          <a:spcPct val="0"/>
        </a:spcAft>
        <a:buChar char="»"/>
        <a:defRPr sz="2000">
          <a:solidFill>
            <a:schemeClr val="tx1"/>
          </a:solidFill>
          <a:latin typeface="+mn-lt"/>
        </a:defRPr>
      </a:lvl6pPr>
      <a:lvl7pPr marL="3073400" indent="-228600" algn="l" rtl="0" fontAlgn="base">
        <a:spcBef>
          <a:spcPct val="20000"/>
        </a:spcBef>
        <a:spcAft>
          <a:spcPct val="0"/>
        </a:spcAft>
        <a:buChar char="»"/>
        <a:defRPr sz="2000">
          <a:solidFill>
            <a:schemeClr val="tx1"/>
          </a:solidFill>
          <a:latin typeface="+mn-lt"/>
        </a:defRPr>
      </a:lvl7pPr>
      <a:lvl8pPr marL="3530600" indent="-228600" algn="l" rtl="0" fontAlgn="base">
        <a:spcBef>
          <a:spcPct val="20000"/>
        </a:spcBef>
        <a:spcAft>
          <a:spcPct val="0"/>
        </a:spcAft>
        <a:buChar char="»"/>
        <a:defRPr sz="2000">
          <a:solidFill>
            <a:schemeClr val="tx1"/>
          </a:solidFill>
          <a:latin typeface="+mn-lt"/>
        </a:defRPr>
      </a:lvl8pPr>
      <a:lvl9pPr marL="39878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3.v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smtClean="0"/>
              <a:t>Waveforms of VFDs</a:t>
            </a:r>
            <a:endParaRPr lang="en-US" dirty="0"/>
          </a:p>
        </p:txBody>
      </p:sp>
      <p:sp>
        <p:nvSpPr>
          <p:cNvPr id="2051" name="Rectangle 3"/>
          <p:cNvSpPr>
            <a:spLocks noGrp="1" noChangeArrowheads="1"/>
          </p:cNvSpPr>
          <p:nvPr>
            <p:ph type="subTitle" idx="1"/>
          </p:nvPr>
        </p:nvSpPr>
        <p:spPr>
          <a:xfrm>
            <a:off x="431800" y="1773238"/>
            <a:ext cx="8255000" cy="1198562"/>
          </a:xfrm>
        </p:spPr>
        <p:txBody>
          <a:bodyPr/>
          <a:lstStyle/>
          <a:p>
            <a:r>
              <a:rPr lang="en-US" dirty="0"/>
              <a:t>How to properly </a:t>
            </a:r>
            <a:r>
              <a:rPr lang="en-US" dirty="0" smtClean="0"/>
              <a:t>analyze the operation of a VFD by examining the voltage and current waveforms.</a:t>
            </a:r>
            <a:endParaRPr lang="en-US" dirty="0"/>
          </a:p>
        </p:txBody>
      </p:sp>
      <p:sp>
        <p:nvSpPr>
          <p:cNvPr id="4" name="Rectangle 3"/>
          <p:cNvSpPr txBox="1">
            <a:spLocks noChangeArrowheads="1"/>
          </p:cNvSpPr>
          <p:nvPr/>
        </p:nvSpPr>
        <p:spPr bwMode="auto">
          <a:xfrm>
            <a:off x="533401" y="5257800"/>
            <a:ext cx="3657600" cy="1198562"/>
          </a:xfrm>
          <a:prstGeom prst="rect">
            <a:avLst/>
          </a:prstGeom>
          <a:noFill/>
          <a:ln w="9525">
            <a:noFill/>
            <a:miter lim="800000"/>
            <a:headEnd/>
            <a:tailEnd/>
          </a:ln>
          <a:effectLst/>
        </p:spPr>
        <p:txBody>
          <a:bodyPr vert="horz" wrap="square" lIns="0" tIns="45720" rIns="5400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Arial" pitchFamily="34" charset="0"/>
              <a:buNone/>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Jim Crook</a:t>
            </a:r>
          </a:p>
          <a:p>
            <a:pPr marL="0" marR="0" lvl="0" indent="0" algn="l" defTabSz="914400" rtl="0" eaLnBrk="1" fontAlgn="base" latinLnBrk="0" hangingPunct="1">
              <a:lnSpc>
                <a:spcPct val="100000"/>
              </a:lnSpc>
              <a:spcBef>
                <a:spcPct val="20000"/>
              </a:spcBef>
              <a:spcAft>
                <a:spcPct val="0"/>
              </a:spcAft>
              <a:buClr>
                <a:schemeClr val="accent1"/>
              </a:buClr>
              <a:buSzTx/>
              <a:buFont typeface="Arial" pitchFamily="34" charset="0"/>
              <a:buNone/>
              <a:tabLst/>
              <a:defRPr/>
            </a:pPr>
            <a:r>
              <a:rPr kumimoji="0" lang="en-US" sz="2000" b="0" i="0" u="none" strike="noStrike" kern="0" cap="none" spc="0" normalizeH="0" baseline="0" noProof="0" dirty="0" err="1" smtClean="0">
                <a:ln>
                  <a:noFill/>
                </a:ln>
                <a:solidFill>
                  <a:schemeClr val="tx1"/>
                </a:solidFill>
                <a:effectLst/>
                <a:uLnTx/>
                <a:uFillTx/>
                <a:latin typeface="+mn-lt"/>
                <a:ea typeface="+mn-ea"/>
                <a:cs typeface="+mn-cs"/>
              </a:rPr>
              <a:t>Sr</a:t>
            </a:r>
            <a:r>
              <a:rPr kumimoji="0" lang="en-US" sz="2000" b="0" i="0" u="none" strike="noStrike" kern="0" cap="none" spc="0" normalizeH="0" baseline="0" noProof="0" dirty="0" smtClean="0">
                <a:ln>
                  <a:noFill/>
                </a:ln>
                <a:solidFill>
                  <a:schemeClr val="tx1"/>
                </a:solidFill>
                <a:effectLst/>
                <a:uLnTx/>
                <a:uFillTx/>
                <a:latin typeface="+mn-lt"/>
                <a:ea typeface="+mn-ea"/>
                <a:cs typeface="+mn-cs"/>
              </a:rPr>
              <a:t> Staff Electrical Engineer</a:t>
            </a:r>
            <a:endParaRPr kumimoji="0" lang="en-US" sz="20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Data Bulletin 8800DB0801</a:t>
            </a:r>
            <a:endParaRPr lang="en-US" dirty="0"/>
          </a:p>
        </p:txBody>
      </p:sp>
      <p:sp>
        <p:nvSpPr>
          <p:cNvPr id="6" name="Content Placeholder 5"/>
          <p:cNvSpPr>
            <a:spLocks noGrp="1"/>
          </p:cNvSpPr>
          <p:nvPr>
            <p:ph idx="1"/>
          </p:nvPr>
        </p:nvSpPr>
        <p:spPr/>
        <p:txBody>
          <a:bodyPr/>
          <a:lstStyle/>
          <a:p>
            <a:r>
              <a:rPr lang="en-US" b="1" dirty="0" smtClean="0"/>
              <a:t>The Effects of Available Short-Circuit Current on AC Drives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kA Prospective Short Circuit Current</a:t>
            </a:r>
            <a:endParaRPr lang="en-US" dirty="0"/>
          </a:p>
        </p:txBody>
      </p:sp>
      <p:pic>
        <p:nvPicPr>
          <p:cNvPr id="165890" name="Picture 2"/>
          <p:cNvPicPr>
            <a:picLocks noGrp="1" noChangeAspect="1" noChangeArrowheads="1"/>
          </p:cNvPicPr>
          <p:nvPr>
            <p:ph idx="1"/>
          </p:nvPr>
        </p:nvPicPr>
        <p:blipFill>
          <a:blip r:embed="rId2" cstate="print"/>
          <a:srcRect/>
          <a:stretch>
            <a:fillRect/>
          </a:stretch>
        </p:blipFill>
        <p:spPr bwMode="auto">
          <a:xfrm>
            <a:off x="433923" y="1371601"/>
            <a:ext cx="7719477" cy="49707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100 kA Prospective Short Circuit Current</a:t>
            </a:r>
            <a:endParaRPr lang="en-US" dirty="0"/>
          </a:p>
        </p:txBody>
      </p:sp>
      <p:pic>
        <p:nvPicPr>
          <p:cNvPr id="166914" name="Picture 2"/>
          <p:cNvPicPr>
            <a:picLocks noGrp="1" noChangeAspect="1" noChangeArrowheads="1"/>
          </p:cNvPicPr>
          <p:nvPr>
            <p:ph idx="1"/>
          </p:nvPr>
        </p:nvPicPr>
        <p:blipFill>
          <a:blip r:embed="rId2" cstate="print"/>
          <a:srcRect/>
          <a:stretch>
            <a:fillRect/>
          </a:stretch>
        </p:blipFill>
        <p:spPr bwMode="auto">
          <a:xfrm>
            <a:off x="203848" y="1143000"/>
            <a:ext cx="8025752" cy="53143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100 kA Prospective Short Circuit Current, but added line reactor</a:t>
            </a:r>
            <a:endParaRPr lang="en-US" dirty="0"/>
          </a:p>
        </p:txBody>
      </p:sp>
      <p:pic>
        <p:nvPicPr>
          <p:cNvPr id="167938" name="Picture 2"/>
          <p:cNvPicPr>
            <a:picLocks noGrp="1" noChangeAspect="1" noChangeArrowheads="1"/>
          </p:cNvPicPr>
          <p:nvPr>
            <p:ph idx="1"/>
          </p:nvPr>
        </p:nvPicPr>
        <p:blipFill>
          <a:blip r:embed="rId2" cstate="print"/>
          <a:srcRect/>
          <a:stretch>
            <a:fillRect/>
          </a:stretch>
        </p:blipFill>
        <p:spPr bwMode="auto">
          <a:xfrm>
            <a:off x="643872" y="1371600"/>
            <a:ext cx="7204728" cy="48858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100 kA Prospective Short Circuit Current, but added dc choke</a:t>
            </a:r>
            <a:endParaRPr lang="en-US" dirty="0"/>
          </a:p>
        </p:txBody>
      </p:sp>
      <p:pic>
        <p:nvPicPr>
          <p:cNvPr id="168962" name="Picture 2"/>
          <p:cNvPicPr>
            <a:picLocks noGrp="1" noChangeAspect="1" noChangeArrowheads="1"/>
          </p:cNvPicPr>
          <p:nvPr>
            <p:ph idx="1"/>
          </p:nvPr>
        </p:nvPicPr>
        <p:blipFill>
          <a:blip r:embed="rId2" cstate="print"/>
          <a:srcRect/>
          <a:stretch>
            <a:fillRect/>
          </a:stretch>
        </p:blipFill>
        <p:spPr bwMode="auto">
          <a:xfrm>
            <a:off x="914400" y="1295400"/>
            <a:ext cx="7567526" cy="51042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77788"/>
            <a:ext cx="8280400" cy="1446212"/>
          </a:xfrm>
        </p:spPr>
        <p:txBody>
          <a:bodyPr/>
          <a:lstStyle/>
          <a:p>
            <a:r>
              <a:rPr lang="en-US" dirty="0" smtClean="0"/>
              <a:t>Drive with large dc choke. </a:t>
            </a:r>
            <a:br>
              <a:rPr lang="en-US" dirty="0" smtClean="0"/>
            </a:br>
            <a:r>
              <a:rPr lang="en-US" sz="2400" dirty="0" smtClean="0"/>
              <a:t>The line currents have a leading edge and the current does not go to zero in the middle.</a:t>
            </a:r>
            <a:endParaRPr lang="en-US" dirty="0"/>
          </a:p>
        </p:txBody>
      </p:sp>
      <p:pic>
        <p:nvPicPr>
          <p:cNvPr id="152580" name="Picture 4"/>
          <p:cNvPicPr>
            <a:picLocks noGrp="1" noChangeAspect="1" noChangeArrowheads="1"/>
          </p:cNvPicPr>
          <p:nvPr>
            <p:ph sz="half" idx="1"/>
          </p:nvPr>
        </p:nvPicPr>
        <p:blipFill>
          <a:blip r:embed="rId3" cstate="print"/>
          <a:srcRect/>
          <a:stretch>
            <a:fillRect/>
          </a:stretch>
        </p:blipFill>
        <p:spPr bwMode="auto">
          <a:xfrm>
            <a:off x="1143000" y="1981200"/>
            <a:ext cx="6473700" cy="3921125"/>
          </a:xfrm>
          <a:prstGeom prst="rect">
            <a:avLst/>
          </a:prstGeom>
          <a:noFill/>
          <a:ln w="9525">
            <a:noFill/>
            <a:miter lim="800000"/>
            <a:headEnd/>
            <a:tailEnd/>
          </a:ln>
        </p:spPr>
      </p:pic>
      <p:sp>
        <p:nvSpPr>
          <p:cNvPr id="4" name="Oval 3"/>
          <p:cNvSpPr/>
          <p:nvPr/>
        </p:nvSpPr>
        <p:spPr bwMode="auto">
          <a:xfrm>
            <a:off x="2362200" y="3124200"/>
            <a:ext cx="533400" cy="609600"/>
          </a:xfrm>
          <a:prstGeom prst="ellipse">
            <a:avLst/>
          </a:prstGeom>
          <a:solidFill>
            <a:schemeClr val="accent1">
              <a:alpha val="10000"/>
            </a:schemeClr>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smtClean="0">
              <a:ln>
                <a:noFill/>
              </a:ln>
              <a:solidFill>
                <a:schemeClr val="bg2"/>
              </a:solidFill>
              <a:effectLst/>
              <a:latin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of 15 HP 460 V, </a:t>
            </a:r>
            <a:br>
              <a:rPr lang="en-US" dirty="0" smtClean="0"/>
            </a:br>
            <a:r>
              <a:rPr lang="en-US" b="1" dirty="0" smtClean="0"/>
              <a:t>Single Phase </a:t>
            </a:r>
            <a:r>
              <a:rPr lang="en-US" dirty="0" smtClean="0"/>
              <a:t>input power.</a:t>
            </a:r>
            <a:endParaRPr lang="en-US" dirty="0"/>
          </a:p>
        </p:txBody>
      </p:sp>
      <p:pic>
        <p:nvPicPr>
          <p:cNvPr id="173058" name="Picture 2"/>
          <p:cNvPicPr>
            <a:picLocks noChangeAspect="1" noChangeArrowheads="1"/>
          </p:cNvPicPr>
          <p:nvPr/>
        </p:nvPicPr>
        <p:blipFill>
          <a:blip r:embed="rId2" cstate="print"/>
          <a:srcRect/>
          <a:stretch>
            <a:fillRect/>
          </a:stretch>
        </p:blipFill>
        <p:spPr bwMode="auto">
          <a:xfrm>
            <a:off x="228600" y="1600200"/>
            <a:ext cx="8634233" cy="4805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Single Phase </a:t>
            </a:r>
            <a:r>
              <a:rPr lang="en-US" dirty="0" smtClean="0"/>
              <a:t>Input Current</a:t>
            </a:r>
            <a:endParaRPr lang="en-US" dirty="0"/>
          </a:p>
        </p:txBody>
      </p:sp>
      <p:sp>
        <p:nvSpPr>
          <p:cNvPr id="3" name="Content Placeholder 2"/>
          <p:cNvSpPr>
            <a:spLocks noGrp="1"/>
          </p:cNvSpPr>
          <p:nvPr>
            <p:ph sz="half" idx="1"/>
          </p:nvPr>
        </p:nvSpPr>
        <p:spPr>
          <a:xfrm>
            <a:off x="457200" y="5562600"/>
            <a:ext cx="8153400" cy="792162"/>
          </a:xfrm>
        </p:spPr>
        <p:txBody>
          <a:bodyPr/>
          <a:lstStyle/>
          <a:p>
            <a:r>
              <a:rPr lang="en-US" dirty="0" smtClean="0"/>
              <a:t>The current is a single pulse pattern. When rectified it has 8.33 ms between pulses.</a:t>
            </a:r>
            <a:endParaRPr lang="en-US" dirty="0"/>
          </a:p>
        </p:txBody>
      </p:sp>
      <p:pic>
        <p:nvPicPr>
          <p:cNvPr id="174082" name="Picture 2"/>
          <p:cNvPicPr>
            <a:picLocks noChangeAspect="1" noChangeArrowheads="1"/>
          </p:cNvPicPr>
          <p:nvPr/>
        </p:nvPicPr>
        <p:blipFill>
          <a:blip r:embed="rId2" cstate="print"/>
          <a:srcRect/>
          <a:stretch>
            <a:fillRect/>
          </a:stretch>
        </p:blipFill>
        <p:spPr bwMode="auto">
          <a:xfrm>
            <a:off x="533400" y="990600"/>
            <a:ext cx="7772400" cy="4168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Single Phase </a:t>
            </a:r>
            <a:r>
              <a:rPr lang="en-US" dirty="0" smtClean="0"/>
              <a:t>to 3 Phase comparison</a:t>
            </a:r>
            <a:endParaRPr lang="en-US" dirty="0"/>
          </a:p>
        </p:txBody>
      </p:sp>
      <p:sp>
        <p:nvSpPr>
          <p:cNvPr id="3" name="Content Placeholder 2"/>
          <p:cNvSpPr>
            <a:spLocks noGrp="1"/>
          </p:cNvSpPr>
          <p:nvPr>
            <p:ph sz="half" idx="1"/>
          </p:nvPr>
        </p:nvSpPr>
        <p:spPr>
          <a:xfrm>
            <a:off x="431800" y="1773238"/>
            <a:ext cx="4064000" cy="3408362"/>
          </a:xfrm>
        </p:spPr>
        <p:txBody>
          <a:bodyPr/>
          <a:lstStyle/>
          <a:p>
            <a:r>
              <a:rPr lang="en-US" b="1" u="sng" dirty="0" smtClean="0"/>
              <a:t>Single Phase</a:t>
            </a:r>
          </a:p>
          <a:p>
            <a:r>
              <a:rPr lang="en-US" dirty="0" smtClean="0"/>
              <a:t>Peak Current 230 A, about 2.5 times higher!</a:t>
            </a:r>
          </a:p>
          <a:p>
            <a:r>
              <a:rPr lang="en-US" dirty="0" smtClean="0"/>
              <a:t>Time between pulses is 8.333 ms</a:t>
            </a:r>
          </a:p>
          <a:p>
            <a:r>
              <a:rPr lang="en-US" dirty="0" smtClean="0"/>
              <a:t>DC bus ripple 110 V peak to valley.</a:t>
            </a:r>
            <a:endParaRPr lang="en-US" dirty="0"/>
          </a:p>
        </p:txBody>
      </p:sp>
      <p:sp>
        <p:nvSpPr>
          <p:cNvPr id="4" name="Content Placeholder 3"/>
          <p:cNvSpPr>
            <a:spLocks noGrp="1"/>
          </p:cNvSpPr>
          <p:nvPr>
            <p:ph sz="half" idx="2"/>
          </p:nvPr>
        </p:nvSpPr>
        <p:spPr>
          <a:xfrm>
            <a:off x="4648200" y="1773238"/>
            <a:ext cx="4064000" cy="3179762"/>
          </a:xfrm>
        </p:spPr>
        <p:txBody>
          <a:bodyPr/>
          <a:lstStyle/>
          <a:p>
            <a:r>
              <a:rPr lang="en-US" b="1" u="sng" dirty="0" smtClean="0"/>
              <a:t>Three Phase</a:t>
            </a:r>
          </a:p>
          <a:p>
            <a:r>
              <a:rPr lang="en-US" dirty="0" smtClean="0"/>
              <a:t>Peak current 90 A</a:t>
            </a:r>
          </a:p>
          <a:p>
            <a:r>
              <a:rPr lang="en-US" dirty="0" smtClean="0"/>
              <a:t>Time between pulses is 2.777 ms</a:t>
            </a:r>
          </a:p>
          <a:p>
            <a:r>
              <a:rPr lang="en-US" dirty="0" smtClean="0"/>
              <a:t>DC bus ripple 20 V peak to valley</a:t>
            </a:r>
            <a:endParaRPr lang="en-US" dirty="0"/>
          </a:p>
        </p:txBody>
      </p:sp>
      <p:sp>
        <p:nvSpPr>
          <p:cNvPr id="5" name="TextBox 4"/>
          <p:cNvSpPr txBox="1"/>
          <p:nvPr/>
        </p:nvSpPr>
        <p:spPr>
          <a:xfrm>
            <a:off x="533400" y="5029200"/>
            <a:ext cx="8001000" cy="1631216"/>
          </a:xfrm>
          <a:prstGeom prst="rect">
            <a:avLst/>
          </a:prstGeom>
          <a:noFill/>
        </p:spPr>
        <p:txBody>
          <a:bodyPr wrap="square" rtlCol="0">
            <a:spAutoFit/>
          </a:bodyPr>
          <a:lstStyle/>
          <a:p>
            <a:pPr algn="l"/>
            <a:r>
              <a:rPr lang="en-US" sz="2000" dirty="0" smtClean="0">
                <a:solidFill>
                  <a:srgbClr val="FF0000"/>
                </a:solidFill>
              </a:rPr>
              <a:t>Single Phase input requires at least </a:t>
            </a:r>
            <a:r>
              <a:rPr lang="en-US" sz="3600" dirty="0" smtClean="0">
                <a:solidFill>
                  <a:srgbClr val="FF0000"/>
                </a:solidFill>
              </a:rPr>
              <a:t>double</a:t>
            </a:r>
            <a:r>
              <a:rPr lang="en-US" sz="2000" dirty="0" smtClean="0">
                <a:solidFill>
                  <a:srgbClr val="FF0000"/>
                </a:solidFill>
              </a:rPr>
              <a:t> sizing the drive to handle the higher input current and DC bus ripple. Some 480 V drives require adding </a:t>
            </a:r>
            <a:r>
              <a:rPr lang="en-US" sz="2000" b="1" dirty="0" smtClean="0">
                <a:solidFill>
                  <a:srgbClr val="FF0000"/>
                </a:solidFill>
              </a:rPr>
              <a:t>additional capacitance </a:t>
            </a:r>
            <a:r>
              <a:rPr lang="en-US" sz="2000" dirty="0" smtClean="0">
                <a:solidFill>
                  <a:srgbClr val="FF0000"/>
                </a:solidFill>
              </a:rPr>
              <a:t>plus double sizing the drive. Line reactors reduce the peak current; but also reduces bus V.</a:t>
            </a:r>
            <a:endParaRPr lang="en-US" sz="2000" dirty="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phase Input </a:t>
            </a:r>
            <a:r>
              <a:rPr lang="en-US" dirty="0" smtClean="0"/>
              <a:t>Voltage, Line 1 to Line 2.</a:t>
            </a:r>
            <a:endParaRPr lang="en-US" dirty="0"/>
          </a:p>
        </p:txBody>
      </p:sp>
      <p:sp>
        <p:nvSpPr>
          <p:cNvPr id="3" name="Content Placeholder 2"/>
          <p:cNvSpPr>
            <a:spLocks noGrp="1"/>
          </p:cNvSpPr>
          <p:nvPr>
            <p:ph sz="half" idx="1"/>
          </p:nvPr>
        </p:nvSpPr>
        <p:spPr>
          <a:xfrm>
            <a:off x="457200" y="4724400"/>
            <a:ext cx="8153400" cy="1554162"/>
          </a:xfrm>
        </p:spPr>
        <p:txBody>
          <a:bodyPr/>
          <a:lstStyle/>
          <a:p>
            <a:r>
              <a:rPr lang="en-US" dirty="0" smtClean="0"/>
              <a:t>The bumps are from the current peaks drawn by the drive. It is still basically sinusoidal, with peak voltages 650 V or higher.</a:t>
            </a:r>
            <a:endParaRPr lang="en-US" dirty="0"/>
          </a:p>
        </p:txBody>
      </p:sp>
      <p:pic>
        <p:nvPicPr>
          <p:cNvPr id="157698" name="Picture 2"/>
          <p:cNvPicPr>
            <a:picLocks noGrp="1" noChangeAspect="1" noChangeArrowheads="1"/>
          </p:cNvPicPr>
          <p:nvPr>
            <p:ph sz="half" idx="2"/>
          </p:nvPr>
        </p:nvPicPr>
        <p:blipFill>
          <a:blip r:embed="rId2" cstate="print"/>
          <a:srcRect/>
          <a:stretch>
            <a:fillRect/>
          </a:stretch>
        </p:blipFill>
        <p:spPr bwMode="auto">
          <a:xfrm>
            <a:off x="304800" y="2248411"/>
            <a:ext cx="8407400" cy="20563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a:t>Overall </a:t>
            </a:r>
            <a:r>
              <a:rPr lang="en-US" dirty="0" smtClean="0"/>
              <a:t>Principles</a:t>
            </a:r>
            <a:endParaRPr lang="en-US" dirty="0"/>
          </a:p>
        </p:txBody>
      </p:sp>
      <p:sp>
        <p:nvSpPr>
          <p:cNvPr id="38915" name="Rectangle 3"/>
          <p:cNvSpPr>
            <a:spLocks noGrp="1" noChangeArrowheads="1"/>
          </p:cNvSpPr>
          <p:nvPr>
            <p:ph type="body" idx="1"/>
          </p:nvPr>
        </p:nvSpPr>
        <p:spPr/>
        <p:txBody>
          <a:bodyPr/>
          <a:lstStyle/>
          <a:p>
            <a:r>
              <a:rPr lang="en-US" dirty="0" smtClean="0"/>
              <a:t>Current always </a:t>
            </a:r>
            <a:r>
              <a:rPr lang="en-US" dirty="0"/>
              <a:t>goes </a:t>
            </a:r>
            <a:r>
              <a:rPr lang="en-US" u="sng" dirty="0"/>
              <a:t>in a closed loop</a:t>
            </a:r>
            <a:r>
              <a:rPr lang="en-US" dirty="0"/>
              <a:t>.</a:t>
            </a:r>
          </a:p>
          <a:p>
            <a:endParaRPr lang="en-US" dirty="0"/>
          </a:p>
          <a:p>
            <a:r>
              <a:rPr lang="en-US" dirty="0"/>
              <a:t>We should always look for the path back to the </a:t>
            </a:r>
            <a:r>
              <a:rPr lang="en-US" dirty="0" smtClean="0"/>
              <a:t>source</a:t>
            </a:r>
          </a:p>
          <a:p>
            <a:endParaRPr lang="en-US" dirty="0"/>
          </a:p>
          <a:p>
            <a:r>
              <a:rPr lang="en-US" dirty="0" smtClean="0"/>
              <a:t>Voltages are always measured with respect to another portion of the circuit.</a:t>
            </a:r>
          </a:p>
          <a:p>
            <a:endParaRPr lang="en-US" dirty="0"/>
          </a:p>
          <a:p>
            <a:r>
              <a:rPr lang="en-US" dirty="0" smtClean="0"/>
              <a:t>A picture is worth a thousand words (approximately)</a:t>
            </a:r>
            <a:endParaRPr lang="en-US" dirty="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77788"/>
            <a:ext cx="8280400" cy="1979612"/>
          </a:xfrm>
        </p:spPr>
        <p:txBody>
          <a:bodyPr/>
          <a:lstStyle/>
          <a:p>
            <a:pPr algn="ctr"/>
            <a:r>
              <a:rPr lang="en-US" sz="2800" dirty="0" smtClean="0"/>
              <a:t>Input Voltage, Line 1 to Line 2.</a:t>
            </a:r>
            <a:br>
              <a:rPr lang="en-US" sz="2800" dirty="0" smtClean="0"/>
            </a:br>
            <a:r>
              <a:rPr lang="en-US" sz="2800" dirty="0" smtClean="0"/>
              <a:t> Line resistance increased to 0.25 Ohms </a:t>
            </a:r>
            <a:br>
              <a:rPr lang="en-US" sz="2800" dirty="0" smtClean="0"/>
            </a:br>
            <a:r>
              <a:rPr lang="en-US" sz="2800" dirty="0" smtClean="0"/>
              <a:t>(for this chart only). This causes</a:t>
            </a:r>
            <a:r>
              <a:rPr lang="en-US" dirty="0" smtClean="0"/>
              <a:t/>
            </a:r>
            <a:br>
              <a:rPr lang="en-US" dirty="0" smtClean="0"/>
            </a:br>
            <a:r>
              <a:rPr lang="en-US" dirty="0" smtClean="0"/>
              <a:t> “Flat-Topping”</a:t>
            </a:r>
            <a:endParaRPr lang="en-US" dirty="0"/>
          </a:p>
        </p:txBody>
      </p:sp>
      <p:sp>
        <p:nvSpPr>
          <p:cNvPr id="3" name="Content Placeholder 2"/>
          <p:cNvSpPr>
            <a:spLocks noGrp="1"/>
          </p:cNvSpPr>
          <p:nvPr>
            <p:ph sz="half" idx="1"/>
          </p:nvPr>
        </p:nvSpPr>
        <p:spPr>
          <a:xfrm>
            <a:off x="457200" y="4343400"/>
            <a:ext cx="8153400" cy="1935162"/>
          </a:xfrm>
        </p:spPr>
        <p:txBody>
          <a:bodyPr/>
          <a:lstStyle/>
          <a:p>
            <a:r>
              <a:rPr lang="en-US" sz="2400" dirty="0" smtClean="0"/>
              <a:t>Peaks have been flattened by a voltage drop across the series impedance. </a:t>
            </a:r>
          </a:p>
          <a:p>
            <a:r>
              <a:rPr lang="en-US" sz="2400" dirty="0" smtClean="0"/>
              <a:t>Voltage Distortion.</a:t>
            </a:r>
          </a:p>
          <a:p>
            <a:r>
              <a:rPr lang="en-US" sz="2400" dirty="0" smtClean="0"/>
              <a:t>Causes Low dc bus voltage, and low motor voltage at full speed.</a:t>
            </a:r>
            <a:endParaRPr lang="en-US" sz="2400" dirty="0"/>
          </a:p>
        </p:txBody>
      </p:sp>
      <p:pic>
        <p:nvPicPr>
          <p:cNvPr id="159746" name="Picture 2"/>
          <p:cNvPicPr>
            <a:picLocks noGrp="1" noChangeAspect="1" noChangeArrowheads="1"/>
          </p:cNvPicPr>
          <p:nvPr>
            <p:ph sz="half" idx="2"/>
          </p:nvPr>
        </p:nvPicPr>
        <p:blipFill>
          <a:blip r:embed="rId2" cstate="print"/>
          <a:srcRect/>
          <a:stretch>
            <a:fillRect/>
          </a:stretch>
        </p:blipFill>
        <p:spPr bwMode="auto">
          <a:xfrm>
            <a:off x="304800" y="2209800"/>
            <a:ext cx="8407400" cy="2056377"/>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77788"/>
            <a:ext cx="8280400" cy="1370012"/>
          </a:xfrm>
        </p:spPr>
        <p:txBody>
          <a:bodyPr/>
          <a:lstStyle/>
          <a:p>
            <a:r>
              <a:rPr lang="en-US" dirty="0" smtClean="0"/>
              <a:t>Input Voltage, Line 1 to </a:t>
            </a:r>
            <a:r>
              <a:rPr lang="en-US" b="1" dirty="0" smtClean="0"/>
              <a:t>Ground</a:t>
            </a:r>
            <a:r>
              <a:rPr lang="en-US" dirty="0" smtClean="0"/>
              <a:t>, 277 V,</a:t>
            </a:r>
            <a:br>
              <a:rPr lang="en-US" dirty="0" smtClean="0"/>
            </a:br>
            <a:r>
              <a:rPr lang="en-US" dirty="0" smtClean="0"/>
              <a:t>22 kA PSCC</a:t>
            </a:r>
            <a:endParaRPr lang="en-US" dirty="0"/>
          </a:p>
        </p:txBody>
      </p:sp>
      <p:sp>
        <p:nvSpPr>
          <p:cNvPr id="3" name="Content Placeholder 2"/>
          <p:cNvSpPr>
            <a:spLocks noGrp="1"/>
          </p:cNvSpPr>
          <p:nvPr>
            <p:ph sz="half" idx="1"/>
          </p:nvPr>
        </p:nvSpPr>
        <p:spPr>
          <a:xfrm>
            <a:off x="457200" y="5486400"/>
            <a:ext cx="8153400" cy="792162"/>
          </a:xfrm>
        </p:spPr>
        <p:txBody>
          <a:bodyPr/>
          <a:lstStyle/>
          <a:p>
            <a:r>
              <a:rPr lang="en-US" dirty="0" smtClean="0"/>
              <a:t>The bumps are from the current peaks drawn by the drive. It is still basically sinusoidal.</a:t>
            </a:r>
            <a:endParaRPr lang="en-US" dirty="0"/>
          </a:p>
        </p:txBody>
      </p:sp>
      <p:pic>
        <p:nvPicPr>
          <p:cNvPr id="158722" name="Picture 2"/>
          <p:cNvPicPr>
            <a:picLocks noGrp="1" noChangeAspect="1" noChangeArrowheads="1"/>
          </p:cNvPicPr>
          <p:nvPr>
            <p:ph sz="half" idx="2"/>
          </p:nvPr>
        </p:nvPicPr>
        <p:blipFill>
          <a:blip r:embed="rId2" cstate="print"/>
          <a:srcRect/>
          <a:stretch>
            <a:fillRect/>
          </a:stretch>
        </p:blipFill>
        <p:spPr bwMode="auto">
          <a:xfrm>
            <a:off x="304800" y="2248411"/>
            <a:ext cx="8407400" cy="2056377"/>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VFD dc bus voltages</a:t>
            </a:r>
            <a:endParaRPr lang="en-US" dirty="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dirty="0"/>
              <a:t>Schematic of </a:t>
            </a:r>
            <a:r>
              <a:rPr lang="en-US" dirty="0" smtClean="0"/>
              <a:t>drive, dc bus in green</a:t>
            </a:r>
            <a:endParaRPr lang="en-US" dirty="0"/>
          </a:p>
        </p:txBody>
      </p:sp>
      <p:graphicFrame>
        <p:nvGraphicFramePr>
          <p:cNvPr id="112649" name="Object 9"/>
          <p:cNvGraphicFramePr>
            <a:graphicFrameLocks noChangeAspect="1"/>
          </p:cNvGraphicFramePr>
          <p:nvPr>
            <p:ph sz="half" idx="2"/>
          </p:nvPr>
        </p:nvGraphicFramePr>
        <p:xfrm>
          <a:off x="762000" y="1752600"/>
          <a:ext cx="7543800" cy="3816350"/>
        </p:xfrm>
        <a:graphic>
          <a:graphicData uri="http://schemas.openxmlformats.org/presentationml/2006/ole">
            <p:oleObj spid="_x0000_s147458" name="Visio" r:id="rId3" imgW="9343228" imgH="4728261" progId="Visio.Drawing.11">
              <p:embed/>
            </p:oleObj>
          </a:graphicData>
        </a:graphic>
      </p:graphicFrame>
      <p:sp>
        <p:nvSpPr>
          <p:cNvPr id="6" name="Rectangle 5"/>
          <p:cNvSpPr/>
          <p:nvPr/>
        </p:nvSpPr>
        <p:spPr bwMode="auto">
          <a:xfrm>
            <a:off x="4648200" y="2133600"/>
            <a:ext cx="381000" cy="1676400"/>
          </a:xfrm>
          <a:prstGeom prst="rect">
            <a:avLst/>
          </a:prstGeom>
          <a:solidFill>
            <a:schemeClr val="accent1">
              <a:alpha val="22000"/>
            </a:schemeClr>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smtClean="0">
              <a:ln>
                <a:noFill/>
              </a:ln>
              <a:solidFill>
                <a:schemeClr val="bg2"/>
              </a:solidFill>
              <a:effectLst/>
              <a:latin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Bus voltage, Zoomed in</a:t>
            </a:r>
            <a:endParaRPr lang="en-US" dirty="0"/>
          </a:p>
        </p:txBody>
      </p:sp>
      <p:pic>
        <p:nvPicPr>
          <p:cNvPr id="154627" name="Picture 3"/>
          <p:cNvPicPr>
            <a:picLocks noGrp="1" noChangeAspect="1" noChangeArrowheads="1"/>
          </p:cNvPicPr>
          <p:nvPr>
            <p:ph sz="half" idx="1"/>
          </p:nvPr>
        </p:nvPicPr>
        <p:blipFill>
          <a:blip r:embed="rId2" cstate="print"/>
          <a:srcRect/>
          <a:stretch>
            <a:fillRect/>
          </a:stretch>
        </p:blipFill>
        <p:spPr bwMode="auto">
          <a:xfrm>
            <a:off x="381000" y="1066800"/>
            <a:ext cx="7848600" cy="3581400"/>
          </a:xfrm>
          <a:prstGeom prst="rect">
            <a:avLst/>
          </a:prstGeom>
          <a:noFill/>
          <a:ln w="9525">
            <a:noFill/>
            <a:miter lim="800000"/>
            <a:headEnd/>
            <a:tailEnd/>
          </a:ln>
        </p:spPr>
      </p:pic>
      <p:sp>
        <p:nvSpPr>
          <p:cNvPr id="7" name="TextBox 6"/>
          <p:cNvSpPr txBox="1"/>
          <p:nvPr/>
        </p:nvSpPr>
        <p:spPr>
          <a:xfrm>
            <a:off x="685800" y="5029200"/>
            <a:ext cx="7467600" cy="923330"/>
          </a:xfrm>
          <a:prstGeom prst="rect">
            <a:avLst/>
          </a:prstGeom>
          <a:noFill/>
        </p:spPr>
        <p:txBody>
          <a:bodyPr wrap="square" rtlCol="0">
            <a:spAutoFit/>
          </a:bodyPr>
          <a:lstStyle/>
          <a:p>
            <a:r>
              <a:rPr lang="en-US" dirty="0" smtClean="0"/>
              <a:t>The dc bus charges up to the peak of the line to line voltage. When the current stops, the dc bus supplies the energy until the next current pulse comes.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Bus Voltage, Scale 200 V / Division</a:t>
            </a:r>
            <a:endParaRPr lang="en-US" dirty="0"/>
          </a:p>
        </p:txBody>
      </p:sp>
      <p:pic>
        <p:nvPicPr>
          <p:cNvPr id="171010" name="Picture 2"/>
          <p:cNvPicPr>
            <a:picLocks noChangeAspect="1" noChangeArrowheads="1"/>
          </p:cNvPicPr>
          <p:nvPr/>
        </p:nvPicPr>
        <p:blipFill>
          <a:blip r:embed="rId2" cstate="print"/>
          <a:srcRect/>
          <a:stretch>
            <a:fillRect/>
          </a:stretch>
        </p:blipFill>
        <p:spPr bwMode="auto">
          <a:xfrm>
            <a:off x="304800" y="1419225"/>
            <a:ext cx="8458200" cy="401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Single Phase </a:t>
            </a:r>
            <a:r>
              <a:rPr lang="en-US" dirty="0" smtClean="0"/>
              <a:t>input: DC Bus Voltage.</a:t>
            </a:r>
            <a:br>
              <a:rPr lang="en-US" dirty="0" smtClean="0"/>
            </a:br>
            <a:r>
              <a:rPr lang="en-US" sz="2400" dirty="0" smtClean="0"/>
              <a:t>Note the ripple is much larger. More capacitance is needed </a:t>
            </a:r>
            <a:br>
              <a:rPr lang="en-US" sz="2400" dirty="0" smtClean="0"/>
            </a:br>
            <a:r>
              <a:rPr lang="en-US" sz="2400" dirty="0" smtClean="0"/>
              <a:t>by about  2 to 3 times.</a:t>
            </a:r>
            <a:endParaRPr lang="en-US" sz="2400" dirty="0"/>
          </a:p>
        </p:txBody>
      </p:sp>
      <p:pic>
        <p:nvPicPr>
          <p:cNvPr id="175106" name="Picture 2"/>
          <p:cNvPicPr>
            <a:picLocks noChangeAspect="1" noChangeArrowheads="1"/>
          </p:cNvPicPr>
          <p:nvPr/>
        </p:nvPicPr>
        <p:blipFill>
          <a:blip r:embed="rId2" cstate="print"/>
          <a:srcRect/>
          <a:stretch>
            <a:fillRect/>
          </a:stretch>
        </p:blipFill>
        <p:spPr bwMode="auto">
          <a:xfrm>
            <a:off x="533400" y="1447800"/>
            <a:ext cx="8105775" cy="4848225"/>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77788"/>
            <a:ext cx="8280400" cy="912812"/>
          </a:xfrm>
        </p:spPr>
        <p:txBody>
          <a:bodyPr/>
          <a:lstStyle/>
          <a:p>
            <a:pPr algn="ctr"/>
            <a:r>
              <a:rPr lang="en-US" sz="2800" dirty="0" smtClean="0"/>
              <a:t>DC bus voltage with respect to ground.</a:t>
            </a:r>
            <a:endParaRPr lang="en-US" dirty="0"/>
          </a:p>
        </p:txBody>
      </p:sp>
      <p:sp>
        <p:nvSpPr>
          <p:cNvPr id="3" name="Content Placeholder 2"/>
          <p:cNvSpPr>
            <a:spLocks noGrp="1"/>
          </p:cNvSpPr>
          <p:nvPr>
            <p:ph sz="half" idx="1"/>
          </p:nvPr>
        </p:nvSpPr>
        <p:spPr>
          <a:xfrm>
            <a:off x="457200" y="4343400"/>
            <a:ext cx="8153400" cy="1935162"/>
          </a:xfrm>
        </p:spPr>
        <p:txBody>
          <a:bodyPr/>
          <a:lstStyle/>
          <a:p>
            <a:r>
              <a:rPr lang="en-US" sz="2400" dirty="0" smtClean="0"/>
              <a:t>The dc bus floats up and down with the average summation of the conducting phases.</a:t>
            </a:r>
          </a:p>
          <a:p>
            <a:r>
              <a:rPr lang="en-US" sz="2400" dirty="0" smtClean="0"/>
              <a:t>The negative bus is NOT at ground.</a:t>
            </a:r>
            <a:endParaRPr lang="en-US" sz="2400" dirty="0"/>
          </a:p>
        </p:txBody>
      </p:sp>
      <p:pic>
        <p:nvPicPr>
          <p:cNvPr id="160770" name="Picture 2"/>
          <p:cNvPicPr>
            <a:picLocks noGrp="1" noChangeAspect="1" noChangeArrowheads="1"/>
          </p:cNvPicPr>
          <p:nvPr>
            <p:ph sz="half" idx="2"/>
          </p:nvPr>
        </p:nvPicPr>
        <p:blipFill>
          <a:blip r:embed="rId2" cstate="print"/>
          <a:srcRect/>
          <a:stretch>
            <a:fillRect/>
          </a:stretch>
        </p:blipFill>
        <p:spPr bwMode="auto">
          <a:xfrm>
            <a:off x="304800" y="914401"/>
            <a:ext cx="8407400" cy="339038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idx="4294967295"/>
          </p:nvPr>
        </p:nvSpPr>
        <p:spPr/>
        <p:txBody>
          <a:bodyPr/>
          <a:lstStyle/>
          <a:p>
            <a:r>
              <a:rPr lang="en-GB">
                <a:latin typeface="SEOptimist"/>
              </a:rPr>
              <a:t>Mains Topology</a:t>
            </a:r>
            <a:endParaRPr lang="en-GB" sz="2800">
              <a:latin typeface="SEOptimist"/>
            </a:endParaRPr>
          </a:p>
        </p:txBody>
      </p:sp>
      <p:sp>
        <p:nvSpPr>
          <p:cNvPr id="67587" name="Rectangle 4"/>
          <p:cNvSpPr>
            <a:spLocks noChangeArrowheads="1"/>
          </p:cNvSpPr>
          <p:nvPr/>
        </p:nvSpPr>
        <p:spPr bwMode="auto">
          <a:xfrm>
            <a:off x="430213" y="1449388"/>
            <a:ext cx="8278812" cy="4335462"/>
          </a:xfrm>
          <a:prstGeom prst="rect">
            <a:avLst/>
          </a:prstGeom>
          <a:noFill/>
          <a:ln w="9525" algn="ctr">
            <a:noFill/>
            <a:miter lim="800000"/>
            <a:headEnd/>
            <a:tailEnd/>
          </a:ln>
        </p:spPr>
        <p:txBody>
          <a:bodyPr lIns="0" tIns="0" rIns="18000" bIns="10800"/>
          <a:lstStyle/>
          <a:p>
            <a:pPr marL="342900" indent="-342900" algn="l">
              <a:spcBef>
                <a:spcPct val="20000"/>
              </a:spcBef>
              <a:buClr>
                <a:schemeClr val="accent1"/>
              </a:buClr>
              <a:buFont typeface="Arial" pitchFamily="34" charset="0"/>
              <a:buChar char="●"/>
            </a:pPr>
            <a:r>
              <a:rPr lang="en-GB" sz="2000" dirty="0">
                <a:solidFill>
                  <a:schemeClr val="accent1"/>
                </a:solidFill>
                <a:latin typeface="SEOptimist"/>
              </a:rPr>
              <a:t>Corner grounded </a:t>
            </a:r>
            <a:r>
              <a:rPr lang="en-GB" sz="2000" dirty="0" smtClean="0">
                <a:solidFill>
                  <a:schemeClr val="accent1"/>
                </a:solidFill>
                <a:latin typeface="SEOptimist"/>
              </a:rPr>
              <a:t>-System</a:t>
            </a:r>
            <a:r>
              <a:rPr lang="en-GB" sz="2000" dirty="0">
                <a:solidFill>
                  <a:schemeClr val="accent1"/>
                </a:solidFill>
                <a:latin typeface="SEOptimist"/>
              </a:rPr>
              <a:t>: </a:t>
            </a:r>
          </a:p>
          <a:p>
            <a:pPr marL="800100" lvl="1" indent="-342900" algn="l">
              <a:spcBef>
                <a:spcPct val="20000"/>
              </a:spcBef>
              <a:buClr>
                <a:schemeClr val="accent1"/>
              </a:buClr>
            </a:pPr>
            <a:r>
              <a:rPr lang="en-US" dirty="0">
                <a:latin typeface="SEOptimist"/>
              </a:rPr>
              <a:t/>
            </a:r>
            <a:br>
              <a:rPr lang="en-US" dirty="0">
                <a:latin typeface="SEOptimist"/>
              </a:rPr>
            </a:br>
            <a:r>
              <a:rPr lang="en-US" dirty="0">
                <a:latin typeface="SEOptimist"/>
              </a:rPr>
              <a:t/>
            </a:r>
            <a:br>
              <a:rPr lang="en-US" dirty="0">
                <a:latin typeface="SEOptimist"/>
              </a:rPr>
            </a:br>
            <a:r>
              <a:rPr lang="en-US" sz="1600" dirty="0">
                <a:latin typeface="SEOptimist"/>
              </a:rPr>
              <a:t>This system still used in the U.S.</a:t>
            </a:r>
            <a:br>
              <a:rPr lang="en-US" sz="1600" dirty="0">
                <a:latin typeface="SEOptimist"/>
              </a:rPr>
            </a:br>
            <a:r>
              <a:rPr lang="en-US" sz="1600" dirty="0">
                <a:latin typeface="SEOptimist"/>
              </a:rPr>
              <a:t>It is not allowed for </a:t>
            </a:r>
            <a:r>
              <a:rPr lang="en-US" sz="1600" dirty="0" smtClean="0">
                <a:latin typeface="SEOptimist"/>
              </a:rPr>
              <a:t>Y-range Altivar </a:t>
            </a:r>
            <a:r>
              <a:rPr lang="en-US" sz="1600" dirty="0">
                <a:latin typeface="SEOptimist"/>
              </a:rPr>
              <a:t>drives !</a:t>
            </a:r>
          </a:p>
          <a:p>
            <a:pPr marL="800100" lvl="1" indent="-342900" algn="l">
              <a:spcBef>
                <a:spcPct val="20000"/>
              </a:spcBef>
              <a:buClr>
                <a:schemeClr val="accent1"/>
              </a:buClr>
            </a:pPr>
            <a:r>
              <a:rPr lang="en-US" sz="1600" dirty="0">
                <a:solidFill>
                  <a:srgbClr val="626469"/>
                </a:solidFill>
                <a:latin typeface="SEOptimist"/>
              </a:rPr>
              <a:t/>
            </a:r>
            <a:br>
              <a:rPr lang="en-US" sz="1600" dirty="0">
                <a:solidFill>
                  <a:srgbClr val="626469"/>
                </a:solidFill>
                <a:latin typeface="SEOptimist"/>
              </a:rPr>
            </a:br>
            <a:endParaRPr lang="en-US" sz="1600" dirty="0">
              <a:solidFill>
                <a:srgbClr val="626469"/>
              </a:solidFill>
              <a:latin typeface="SEOptimist"/>
            </a:endParaRPr>
          </a:p>
        </p:txBody>
      </p:sp>
      <p:sp>
        <p:nvSpPr>
          <p:cNvPr id="67588" name="Textfeld 44"/>
          <p:cNvSpPr txBox="1">
            <a:spLocks noChangeArrowheads="1"/>
          </p:cNvSpPr>
          <p:nvPr/>
        </p:nvSpPr>
        <p:spPr bwMode="auto">
          <a:xfrm>
            <a:off x="8193088" y="3071813"/>
            <a:ext cx="441325" cy="369887"/>
          </a:xfrm>
          <a:prstGeom prst="rect">
            <a:avLst/>
          </a:prstGeom>
          <a:noFill/>
          <a:ln w="9525">
            <a:noFill/>
            <a:miter lim="800000"/>
            <a:headEnd/>
            <a:tailEnd/>
          </a:ln>
        </p:spPr>
        <p:txBody>
          <a:bodyPr wrap="none">
            <a:spAutoFit/>
          </a:bodyPr>
          <a:lstStyle/>
          <a:p>
            <a:pPr algn="l">
              <a:spcBef>
                <a:spcPct val="0"/>
              </a:spcBef>
            </a:pPr>
            <a:r>
              <a:rPr lang="de-DE"/>
              <a:t>L1</a:t>
            </a:r>
          </a:p>
        </p:txBody>
      </p:sp>
      <p:cxnSp>
        <p:nvCxnSpPr>
          <p:cNvPr id="67589" name="Gerade Verbindung 7"/>
          <p:cNvCxnSpPr>
            <a:cxnSpLocks noChangeShapeType="1"/>
            <a:stCxn id="67613" idx="0"/>
          </p:cNvCxnSpPr>
          <p:nvPr/>
        </p:nvCxnSpPr>
        <p:spPr bwMode="auto">
          <a:xfrm rot="16200000" flipH="1">
            <a:off x="5867400" y="889000"/>
            <a:ext cx="6350" cy="4705350"/>
          </a:xfrm>
          <a:prstGeom prst="line">
            <a:avLst/>
          </a:prstGeom>
          <a:noFill/>
          <a:ln w="25400" algn="ctr">
            <a:solidFill>
              <a:schemeClr val="tx1"/>
            </a:solidFill>
            <a:round/>
            <a:headEnd type="none" w="sm" len="sm"/>
            <a:tailEnd type="none" w="sm" len="sm"/>
          </a:ln>
        </p:spPr>
      </p:cxnSp>
      <p:cxnSp>
        <p:nvCxnSpPr>
          <p:cNvPr id="67590" name="Gerade Verbindung 8"/>
          <p:cNvCxnSpPr>
            <a:cxnSpLocks noChangeShapeType="1"/>
          </p:cNvCxnSpPr>
          <p:nvPr/>
        </p:nvCxnSpPr>
        <p:spPr bwMode="auto">
          <a:xfrm>
            <a:off x="3079750" y="3967163"/>
            <a:ext cx="5143500" cy="0"/>
          </a:xfrm>
          <a:prstGeom prst="line">
            <a:avLst/>
          </a:prstGeom>
          <a:noFill/>
          <a:ln w="25400" algn="ctr">
            <a:solidFill>
              <a:schemeClr val="tx1"/>
            </a:solidFill>
            <a:round/>
            <a:headEnd type="none" w="sm" len="sm"/>
            <a:tailEnd type="none" w="sm" len="sm"/>
          </a:ln>
        </p:spPr>
      </p:cxnSp>
      <p:sp>
        <p:nvSpPr>
          <p:cNvPr id="67591" name="Textfeld 64"/>
          <p:cNvSpPr txBox="1">
            <a:spLocks noChangeArrowheads="1"/>
          </p:cNvSpPr>
          <p:nvPr/>
        </p:nvSpPr>
        <p:spPr bwMode="auto">
          <a:xfrm>
            <a:off x="8202613" y="3771900"/>
            <a:ext cx="441325" cy="369888"/>
          </a:xfrm>
          <a:prstGeom prst="rect">
            <a:avLst/>
          </a:prstGeom>
          <a:noFill/>
          <a:ln w="9525">
            <a:noFill/>
            <a:miter lim="800000"/>
            <a:headEnd/>
            <a:tailEnd/>
          </a:ln>
        </p:spPr>
        <p:txBody>
          <a:bodyPr wrap="none">
            <a:spAutoFit/>
          </a:bodyPr>
          <a:lstStyle/>
          <a:p>
            <a:pPr algn="l">
              <a:spcBef>
                <a:spcPct val="0"/>
              </a:spcBef>
            </a:pPr>
            <a:r>
              <a:rPr lang="de-DE"/>
              <a:t>L2</a:t>
            </a:r>
            <a:endParaRPr lang="de-AT"/>
          </a:p>
        </p:txBody>
      </p:sp>
      <p:sp>
        <p:nvSpPr>
          <p:cNvPr id="67592" name="Textfeld 65"/>
          <p:cNvSpPr txBox="1">
            <a:spLocks noChangeArrowheads="1"/>
          </p:cNvSpPr>
          <p:nvPr/>
        </p:nvSpPr>
        <p:spPr bwMode="auto">
          <a:xfrm>
            <a:off x="8202613" y="4138613"/>
            <a:ext cx="441325" cy="369887"/>
          </a:xfrm>
          <a:prstGeom prst="rect">
            <a:avLst/>
          </a:prstGeom>
          <a:noFill/>
          <a:ln w="9525">
            <a:noFill/>
            <a:miter lim="800000"/>
            <a:headEnd/>
            <a:tailEnd/>
          </a:ln>
        </p:spPr>
        <p:txBody>
          <a:bodyPr wrap="none">
            <a:spAutoFit/>
          </a:bodyPr>
          <a:lstStyle/>
          <a:p>
            <a:pPr algn="l">
              <a:spcBef>
                <a:spcPct val="0"/>
              </a:spcBef>
            </a:pPr>
            <a:r>
              <a:rPr lang="de-DE"/>
              <a:t>L3</a:t>
            </a:r>
            <a:endParaRPr lang="de-AT"/>
          </a:p>
        </p:txBody>
      </p:sp>
      <p:grpSp>
        <p:nvGrpSpPr>
          <p:cNvPr id="67593" name="Gruppieren 56"/>
          <p:cNvGrpSpPr>
            <a:grpSpLocks/>
          </p:cNvGrpSpPr>
          <p:nvPr/>
        </p:nvGrpSpPr>
        <p:grpSpPr bwMode="auto">
          <a:xfrm>
            <a:off x="4457700" y="3255963"/>
            <a:ext cx="2500313" cy="2867025"/>
            <a:chOff x="3428848" y="2071677"/>
            <a:chExt cx="2500474" cy="2865951"/>
          </a:xfrm>
        </p:grpSpPr>
        <p:grpSp>
          <p:nvGrpSpPr>
            <p:cNvPr id="67594" name="Gruppieren 43"/>
            <p:cNvGrpSpPr>
              <a:grpSpLocks/>
            </p:cNvGrpSpPr>
            <p:nvPr/>
          </p:nvGrpSpPr>
          <p:grpSpPr bwMode="auto">
            <a:xfrm>
              <a:off x="3428848" y="2071677"/>
              <a:ext cx="2500474" cy="2865951"/>
              <a:chOff x="3428848" y="2071677"/>
              <a:chExt cx="2500474" cy="2865951"/>
            </a:xfrm>
          </p:grpSpPr>
          <p:sp>
            <p:nvSpPr>
              <p:cNvPr id="83" name="Rechteck 82"/>
              <p:cNvSpPr/>
              <p:nvPr/>
            </p:nvSpPr>
            <p:spPr bwMode="auto">
              <a:xfrm>
                <a:off x="3428848" y="3856945"/>
                <a:ext cx="2160727" cy="1080683"/>
              </a:xfrm>
              <a:prstGeom prst="rect">
                <a:avLst/>
              </a:prstGeom>
              <a:solidFill>
                <a:schemeClr val="accent5">
                  <a:lumMod val="60000"/>
                  <a:lumOff val="40000"/>
                </a:schemeClr>
              </a:solidFill>
              <a:ln w="38100" cap="flat" cmpd="sng" algn="ctr">
                <a:solidFill>
                  <a:schemeClr val="accent5">
                    <a:lumMod val="75000"/>
                  </a:schemeClr>
                </a:solidFill>
                <a:prstDash val="lgDashDot"/>
                <a:round/>
                <a:headEnd type="none" w="sm" len="sm"/>
                <a:tailEnd type="none" w="sm" len="sm"/>
              </a:ln>
              <a:effectLst/>
            </p:spPr>
            <p:txBody>
              <a:bodyPr/>
              <a:lstStyle/>
              <a:p>
                <a:pPr algn="l">
                  <a:spcBef>
                    <a:spcPct val="0"/>
                  </a:spcBef>
                  <a:defRPr/>
                </a:pPr>
                <a:endParaRPr lang="de-AT"/>
              </a:p>
            </p:txBody>
          </p:sp>
          <p:cxnSp>
            <p:nvCxnSpPr>
              <p:cNvPr id="67596" name="Gerade Verbindung 59"/>
              <p:cNvCxnSpPr>
                <a:cxnSpLocks noChangeShapeType="1"/>
              </p:cNvCxnSpPr>
              <p:nvPr/>
            </p:nvCxnSpPr>
            <p:spPr bwMode="auto">
              <a:xfrm rot="5400000">
                <a:off x="2639209" y="3218651"/>
                <a:ext cx="2293947" cy="0"/>
              </a:xfrm>
              <a:prstGeom prst="line">
                <a:avLst/>
              </a:prstGeom>
              <a:noFill/>
              <a:ln w="25400" algn="ctr">
                <a:solidFill>
                  <a:schemeClr val="tx1"/>
                </a:solidFill>
                <a:round/>
                <a:headEnd type="oval" w="sm" len="sm"/>
                <a:tailEnd type="oval" w="sm" len="sm"/>
              </a:ln>
            </p:spPr>
          </p:cxnSp>
          <p:cxnSp>
            <p:nvCxnSpPr>
              <p:cNvPr id="67597" name="Gerade Verbindung 9"/>
              <p:cNvCxnSpPr>
                <a:cxnSpLocks noChangeShapeType="1"/>
              </p:cNvCxnSpPr>
              <p:nvPr/>
            </p:nvCxnSpPr>
            <p:spPr bwMode="auto">
              <a:xfrm rot="16200000" flipH="1">
                <a:off x="3339587" y="3561839"/>
                <a:ext cx="1597828" cy="9740"/>
              </a:xfrm>
              <a:prstGeom prst="line">
                <a:avLst/>
              </a:prstGeom>
              <a:noFill/>
              <a:ln w="25400" algn="ctr">
                <a:solidFill>
                  <a:schemeClr val="tx1"/>
                </a:solidFill>
                <a:round/>
                <a:headEnd type="oval" w="sm" len="sm"/>
                <a:tailEnd type="oval" w="sm" len="sm"/>
              </a:ln>
            </p:spPr>
          </p:cxnSp>
          <p:cxnSp>
            <p:nvCxnSpPr>
              <p:cNvPr id="67598" name="Gerade Verbindung 11"/>
              <p:cNvCxnSpPr>
                <a:cxnSpLocks noChangeShapeType="1"/>
              </p:cNvCxnSpPr>
              <p:nvPr/>
            </p:nvCxnSpPr>
            <p:spPr bwMode="auto">
              <a:xfrm rot="5400000">
                <a:off x="3889618" y="3750168"/>
                <a:ext cx="1226401" cy="4513"/>
              </a:xfrm>
              <a:prstGeom prst="line">
                <a:avLst/>
              </a:prstGeom>
              <a:noFill/>
              <a:ln w="25400" algn="ctr">
                <a:solidFill>
                  <a:schemeClr val="tx1"/>
                </a:solidFill>
                <a:round/>
                <a:headEnd type="oval" w="sm" len="sm"/>
                <a:tailEnd type="oval" w="sm" len="sm"/>
              </a:ln>
            </p:spPr>
          </p:cxnSp>
          <p:cxnSp>
            <p:nvCxnSpPr>
              <p:cNvPr id="67599" name="Gerade Verbindung 62"/>
              <p:cNvCxnSpPr>
                <a:cxnSpLocks noChangeShapeType="1"/>
              </p:cNvCxnSpPr>
              <p:nvPr/>
            </p:nvCxnSpPr>
            <p:spPr bwMode="auto">
              <a:xfrm flipH="1">
                <a:off x="5572132" y="4365622"/>
                <a:ext cx="357190" cy="3"/>
              </a:xfrm>
              <a:prstGeom prst="line">
                <a:avLst/>
              </a:prstGeom>
              <a:noFill/>
              <a:ln w="25400" algn="ctr">
                <a:solidFill>
                  <a:schemeClr val="tx1"/>
                </a:solidFill>
                <a:prstDash val="dashDot"/>
                <a:round/>
                <a:headEnd type="oval" w="sm" len="sm"/>
                <a:tailEnd type="oval" w="sm" len="sm"/>
              </a:ln>
            </p:spPr>
          </p:cxnSp>
        </p:grpSp>
        <p:sp>
          <p:nvSpPr>
            <p:cNvPr id="67600" name="Textfeld 54"/>
            <p:cNvSpPr txBox="1">
              <a:spLocks noChangeArrowheads="1"/>
            </p:cNvSpPr>
            <p:nvPr/>
          </p:nvSpPr>
          <p:spPr bwMode="auto">
            <a:xfrm>
              <a:off x="3571868" y="4365625"/>
              <a:ext cx="441174" cy="369194"/>
            </a:xfrm>
            <a:prstGeom prst="rect">
              <a:avLst/>
            </a:prstGeom>
            <a:noFill/>
            <a:ln w="9525">
              <a:noFill/>
              <a:miter lim="800000"/>
              <a:headEnd/>
              <a:tailEnd/>
            </a:ln>
          </p:spPr>
          <p:txBody>
            <a:bodyPr wrap="none">
              <a:spAutoFit/>
            </a:bodyPr>
            <a:lstStyle/>
            <a:p>
              <a:pPr algn="l">
                <a:spcBef>
                  <a:spcPct val="0"/>
                </a:spcBef>
              </a:pPr>
              <a:r>
                <a:rPr lang="de-DE"/>
                <a:t>L1</a:t>
              </a:r>
            </a:p>
          </p:txBody>
        </p:sp>
        <p:sp>
          <p:nvSpPr>
            <p:cNvPr id="67601" name="Textfeld 55"/>
            <p:cNvSpPr txBox="1">
              <a:spLocks noChangeArrowheads="1"/>
            </p:cNvSpPr>
            <p:nvPr/>
          </p:nvSpPr>
          <p:spPr bwMode="auto">
            <a:xfrm>
              <a:off x="3929058" y="4365625"/>
              <a:ext cx="441174" cy="369194"/>
            </a:xfrm>
            <a:prstGeom prst="rect">
              <a:avLst/>
            </a:prstGeom>
            <a:noFill/>
            <a:ln w="9525">
              <a:noFill/>
              <a:miter lim="800000"/>
              <a:headEnd/>
              <a:tailEnd/>
            </a:ln>
          </p:spPr>
          <p:txBody>
            <a:bodyPr wrap="none">
              <a:spAutoFit/>
            </a:bodyPr>
            <a:lstStyle/>
            <a:p>
              <a:pPr algn="l">
                <a:spcBef>
                  <a:spcPct val="0"/>
                </a:spcBef>
              </a:pPr>
              <a:r>
                <a:rPr lang="de-DE"/>
                <a:t>L2</a:t>
              </a:r>
              <a:endParaRPr lang="de-AT"/>
            </a:p>
          </p:txBody>
        </p:sp>
        <p:sp>
          <p:nvSpPr>
            <p:cNvPr id="67602" name="Textfeld 56"/>
            <p:cNvSpPr txBox="1">
              <a:spLocks noChangeArrowheads="1"/>
            </p:cNvSpPr>
            <p:nvPr/>
          </p:nvSpPr>
          <p:spPr bwMode="auto">
            <a:xfrm>
              <a:off x="4286248" y="4365625"/>
              <a:ext cx="441174" cy="369194"/>
            </a:xfrm>
            <a:prstGeom prst="rect">
              <a:avLst/>
            </a:prstGeom>
            <a:noFill/>
            <a:ln w="9525">
              <a:noFill/>
              <a:miter lim="800000"/>
              <a:headEnd/>
              <a:tailEnd/>
            </a:ln>
          </p:spPr>
          <p:txBody>
            <a:bodyPr wrap="none">
              <a:spAutoFit/>
            </a:bodyPr>
            <a:lstStyle/>
            <a:p>
              <a:pPr algn="l">
                <a:spcBef>
                  <a:spcPct val="0"/>
                </a:spcBef>
              </a:pPr>
              <a:r>
                <a:rPr lang="de-DE"/>
                <a:t>L3</a:t>
              </a:r>
              <a:endParaRPr lang="de-AT"/>
            </a:p>
          </p:txBody>
        </p:sp>
        <p:sp>
          <p:nvSpPr>
            <p:cNvPr id="67603" name="Textfeld 57"/>
            <p:cNvSpPr txBox="1">
              <a:spLocks noChangeArrowheads="1"/>
            </p:cNvSpPr>
            <p:nvPr/>
          </p:nvSpPr>
          <p:spPr bwMode="auto">
            <a:xfrm>
              <a:off x="5072066" y="4180959"/>
              <a:ext cx="492475" cy="369194"/>
            </a:xfrm>
            <a:prstGeom prst="rect">
              <a:avLst/>
            </a:prstGeom>
            <a:noFill/>
            <a:ln w="9525">
              <a:noFill/>
              <a:miter lim="800000"/>
              <a:headEnd/>
              <a:tailEnd/>
            </a:ln>
          </p:spPr>
          <p:txBody>
            <a:bodyPr wrap="none">
              <a:spAutoFit/>
            </a:bodyPr>
            <a:lstStyle/>
            <a:p>
              <a:pPr algn="l">
                <a:spcBef>
                  <a:spcPct val="0"/>
                </a:spcBef>
              </a:pPr>
              <a:r>
                <a:rPr lang="de-DE"/>
                <a:t>PE</a:t>
              </a:r>
              <a:endParaRPr lang="de-AT"/>
            </a:p>
          </p:txBody>
        </p:sp>
      </p:grpSp>
      <p:cxnSp>
        <p:nvCxnSpPr>
          <p:cNvPr id="67604" name="Gerade Verbindung 46"/>
          <p:cNvCxnSpPr>
            <a:cxnSpLocks noChangeShapeType="1"/>
          </p:cNvCxnSpPr>
          <p:nvPr/>
        </p:nvCxnSpPr>
        <p:spPr bwMode="auto">
          <a:xfrm rot="5400000">
            <a:off x="6789738" y="5724525"/>
            <a:ext cx="349250" cy="3175"/>
          </a:xfrm>
          <a:prstGeom prst="line">
            <a:avLst/>
          </a:prstGeom>
          <a:noFill/>
          <a:ln w="25400" algn="ctr">
            <a:solidFill>
              <a:schemeClr val="tx1"/>
            </a:solidFill>
            <a:prstDash val="dashDot"/>
            <a:round/>
            <a:headEnd type="none" w="sm" len="sm"/>
            <a:tailEnd type="none" w="sm" len="sm"/>
          </a:ln>
        </p:spPr>
      </p:cxnSp>
      <p:cxnSp>
        <p:nvCxnSpPr>
          <p:cNvPr id="67605" name="Gerade Verbindung 47"/>
          <p:cNvCxnSpPr>
            <a:cxnSpLocks noChangeShapeType="1"/>
          </p:cNvCxnSpPr>
          <p:nvPr/>
        </p:nvCxnSpPr>
        <p:spPr bwMode="auto">
          <a:xfrm rot="10800000">
            <a:off x="6962775" y="5900738"/>
            <a:ext cx="180975" cy="0"/>
          </a:xfrm>
          <a:prstGeom prst="line">
            <a:avLst/>
          </a:prstGeom>
          <a:noFill/>
          <a:ln w="25400" algn="ctr">
            <a:solidFill>
              <a:schemeClr val="tx1"/>
            </a:solidFill>
            <a:round/>
            <a:headEnd type="none" w="sm" len="sm"/>
            <a:tailEnd type="none" w="sm" len="sm"/>
          </a:ln>
        </p:spPr>
      </p:cxnSp>
      <p:cxnSp>
        <p:nvCxnSpPr>
          <p:cNvPr id="67606" name="Gerade Verbindung 48"/>
          <p:cNvCxnSpPr>
            <a:cxnSpLocks noChangeShapeType="1"/>
          </p:cNvCxnSpPr>
          <p:nvPr/>
        </p:nvCxnSpPr>
        <p:spPr bwMode="auto">
          <a:xfrm rot="10800000">
            <a:off x="6870700" y="5946775"/>
            <a:ext cx="179388" cy="0"/>
          </a:xfrm>
          <a:prstGeom prst="line">
            <a:avLst/>
          </a:prstGeom>
          <a:noFill/>
          <a:ln w="25400" algn="ctr">
            <a:solidFill>
              <a:schemeClr val="tx1"/>
            </a:solidFill>
            <a:round/>
            <a:headEnd type="none" w="sm" len="sm"/>
            <a:tailEnd type="none" w="sm" len="sm"/>
          </a:ln>
        </p:spPr>
      </p:cxnSp>
      <p:cxnSp>
        <p:nvCxnSpPr>
          <p:cNvPr id="67607" name="Gerade Verbindung 49"/>
          <p:cNvCxnSpPr>
            <a:cxnSpLocks noChangeShapeType="1"/>
          </p:cNvCxnSpPr>
          <p:nvPr/>
        </p:nvCxnSpPr>
        <p:spPr bwMode="auto">
          <a:xfrm rot="10800000">
            <a:off x="6918325" y="5992813"/>
            <a:ext cx="90488" cy="0"/>
          </a:xfrm>
          <a:prstGeom prst="line">
            <a:avLst/>
          </a:prstGeom>
          <a:noFill/>
          <a:ln w="25400" algn="ctr">
            <a:solidFill>
              <a:schemeClr val="tx1"/>
            </a:solidFill>
            <a:round/>
            <a:headEnd type="none" w="sm" len="sm"/>
            <a:tailEnd type="none" w="sm" len="sm"/>
          </a:ln>
        </p:spPr>
      </p:cxnSp>
      <p:cxnSp>
        <p:nvCxnSpPr>
          <p:cNvPr id="67608" name="Gerade Verbindung 50"/>
          <p:cNvCxnSpPr>
            <a:cxnSpLocks noChangeShapeType="1"/>
          </p:cNvCxnSpPr>
          <p:nvPr/>
        </p:nvCxnSpPr>
        <p:spPr bwMode="auto">
          <a:xfrm rot="10800000">
            <a:off x="6783388" y="5900738"/>
            <a:ext cx="179387" cy="0"/>
          </a:xfrm>
          <a:prstGeom prst="line">
            <a:avLst/>
          </a:prstGeom>
          <a:noFill/>
          <a:ln w="25400" algn="ctr">
            <a:solidFill>
              <a:schemeClr val="tx1"/>
            </a:solidFill>
            <a:round/>
            <a:headEnd type="none" w="sm" len="sm"/>
            <a:tailEnd type="none" w="sm" len="sm"/>
          </a:ln>
        </p:spPr>
      </p:cxnSp>
      <p:grpSp>
        <p:nvGrpSpPr>
          <p:cNvPr id="67609" name="Gruppieren 34"/>
          <p:cNvGrpSpPr>
            <a:grpSpLocks/>
          </p:cNvGrpSpPr>
          <p:nvPr/>
        </p:nvGrpSpPr>
        <p:grpSpPr bwMode="auto">
          <a:xfrm>
            <a:off x="3086100" y="3238500"/>
            <a:ext cx="863600" cy="804863"/>
            <a:chOff x="3162299" y="3238500"/>
            <a:chExt cx="864000" cy="804090"/>
          </a:xfrm>
        </p:grpSpPr>
        <p:sp>
          <p:nvSpPr>
            <p:cNvPr id="67610" name="Rechteck 70"/>
            <p:cNvSpPr>
              <a:spLocks noChangeArrowheads="1"/>
            </p:cNvSpPr>
            <p:nvPr/>
          </p:nvSpPr>
          <p:spPr bwMode="auto">
            <a:xfrm rot="3600000">
              <a:off x="3609975" y="3529096"/>
              <a:ext cx="432041" cy="180023"/>
            </a:xfrm>
            <a:prstGeom prst="rect">
              <a:avLst/>
            </a:prstGeom>
            <a:solidFill>
              <a:schemeClr val="tx1"/>
            </a:solidFill>
            <a:ln w="12700" algn="ctr">
              <a:solidFill>
                <a:schemeClr val="tx1"/>
              </a:solidFill>
              <a:round/>
              <a:headEnd type="none" w="sm" len="sm"/>
              <a:tailEnd type="none" w="sm" len="sm"/>
            </a:ln>
          </p:spPr>
          <p:txBody>
            <a:bodyPr/>
            <a:lstStyle/>
            <a:p>
              <a:pPr algn="l">
                <a:spcBef>
                  <a:spcPct val="0"/>
                </a:spcBef>
              </a:pPr>
              <a:endParaRPr lang="de-AT"/>
            </a:p>
          </p:txBody>
        </p:sp>
        <p:sp>
          <p:nvSpPr>
            <p:cNvPr id="67611" name="Rechteck 71"/>
            <p:cNvSpPr>
              <a:spLocks noChangeArrowheads="1"/>
            </p:cNvSpPr>
            <p:nvPr/>
          </p:nvSpPr>
          <p:spPr bwMode="auto">
            <a:xfrm rot="-3600000">
              <a:off x="3152775" y="3524382"/>
              <a:ext cx="432041" cy="180023"/>
            </a:xfrm>
            <a:prstGeom prst="rect">
              <a:avLst/>
            </a:prstGeom>
            <a:solidFill>
              <a:schemeClr val="tx1"/>
            </a:solidFill>
            <a:ln w="12700" algn="ctr">
              <a:solidFill>
                <a:schemeClr val="tx1"/>
              </a:solidFill>
              <a:round/>
              <a:headEnd type="none" w="sm" len="sm"/>
              <a:tailEnd type="none" w="sm" len="sm"/>
            </a:ln>
          </p:spPr>
          <p:txBody>
            <a:bodyPr/>
            <a:lstStyle/>
            <a:p>
              <a:pPr algn="l">
                <a:spcBef>
                  <a:spcPct val="0"/>
                </a:spcBef>
              </a:pPr>
              <a:endParaRPr lang="de-AT"/>
            </a:p>
          </p:txBody>
        </p:sp>
        <p:sp>
          <p:nvSpPr>
            <p:cNvPr id="67612" name="Rechteck 72"/>
            <p:cNvSpPr>
              <a:spLocks noChangeArrowheads="1"/>
            </p:cNvSpPr>
            <p:nvPr/>
          </p:nvSpPr>
          <p:spPr bwMode="auto">
            <a:xfrm>
              <a:off x="3371850" y="3862567"/>
              <a:ext cx="432041" cy="180023"/>
            </a:xfrm>
            <a:prstGeom prst="rect">
              <a:avLst/>
            </a:prstGeom>
            <a:solidFill>
              <a:schemeClr val="tx1"/>
            </a:solidFill>
            <a:ln w="12700" algn="ctr">
              <a:solidFill>
                <a:schemeClr val="tx1"/>
              </a:solidFill>
              <a:round/>
              <a:headEnd type="none" w="sm" len="sm"/>
              <a:tailEnd type="none" w="sm" len="sm"/>
            </a:ln>
          </p:spPr>
          <p:txBody>
            <a:bodyPr/>
            <a:lstStyle/>
            <a:p>
              <a:pPr algn="l">
                <a:spcBef>
                  <a:spcPct val="0"/>
                </a:spcBef>
              </a:pPr>
              <a:endParaRPr lang="de-AT"/>
            </a:p>
          </p:txBody>
        </p:sp>
        <p:sp>
          <p:nvSpPr>
            <p:cNvPr id="67613" name="Gleichschenkliges Dreieck 33"/>
            <p:cNvSpPr>
              <a:spLocks noChangeArrowheads="1"/>
            </p:cNvSpPr>
            <p:nvPr/>
          </p:nvSpPr>
          <p:spPr bwMode="auto">
            <a:xfrm>
              <a:off x="3162299" y="3238500"/>
              <a:ext cx="864000" cy="720000"/>
            </a:xfrm>
            <a:prstGeom prst="triangle">
              <a:avLst>
                <a:gd name="adj" fmla="val 50000"/>
              </a:avLst>
            </a:prstGeom>
            <a:noFill/>
            <a:ln w="25400" algn="ctr">
              <a:solidFill>
                <a:schemeClr val="tx1"/>
              </a:solidFill>
              <a:round/>
              <a:headEnd type="none" w="sm" len="sm"/>
              <a:tailEnd type="none" w="sm" len="sm"/>
            </a:ln>
          </p:spPr>
          <p:txBody>
            <a:bodyPr/>
            <a:lstStyle/>
            <a:p>
              <a:pPr algn="l">
                <a:spcBef>
                  <a:spcPct val="0"/>
                </a:spcBef>
              </a:pPr>
              <a:endParaRPr lang="de-AT"/>
            </a:p>
          </p:txBody>
        </p:sp>
      </p:grpSp>
      <p:cxnSp>
        <p:nvCxnSpPr>
          <p:cNvPr id="67614" name="Gerade Verbindung 6"/>
          <p:cNvCxnSpPr>
            <a:cxnSpLocks noChangeShapeType="1"/>
          </p:cNvCxnSpPr>
          <p:nvPr/>
        </p:nvCxnSpPr>
        <p:spPr bwMode="auto">
          <a:xfrm>
            <a:off x="3070225" y="4319588"/>
            <a:ext cx="5143500" cy="0"/>
          </a:xfrm>
          <a:prstGeom prst="line">
            <a:avLst/>
          </a:prstGeom>
          <a:noFill/>
          <a:ln w="25400" algn="ctr">
            <a:solidFill>
              <a:schemeClr val="tx1"/>
            </a:solidFill>
            <a:round/>
            <a:headEnd type="none" w="sm" len="sm"/>
            <a:tailEnd type="none" w="sm" len="sm"/>
          </a:ln>
        </p:spPr>
      </p:cxnSp>
      <p:cxnSp>
        <p:nvCxnSpPr>
          <p:cNvPr id="67615" name="Gerade Verbindung 124"/>
          <p:cNvCxnSpPr>
            <a:cxnSpLocks noChangeShapeType="1"/>
            <a:stCxn id="67613" idx="2"/>
          </p:cNvCxnSpPr>
          <p:nvPr/>
        </p:nvCxnSpPr>
        <p:spPr bwMode="auto">
          <a:xfrm rot="16200000" flipH="1">
            <a:off x="2703512" y="4341813"/>
            <a:ext cx="765175" cy="0"/>
          </a:xfrm>
          <a:prstGeom prst="line">
            <a:avLst/>
          </a:prstGeom>
          <a:noFill/>
          <a:ln w="12700" algn="ctr">
            <a:solidFill>
              <a:schemeClr val="tx1"/>
            </a:solidFill>
            <a:round/>
            <a:headEnd type="none" w="sm" len="sm"/>
            <a:tailEnd type="none" w="sm" len="sm"/>
          </a:ln>
        </p:spPr>
      </p:cxnSp>
      <p:cxnSp>
        <p:nvCxnSpPr>
          <p:cNvPr id="67616" name="Gerade Verbindung 129"/>
          <p:cNvCxnSpPr>
            <a:cxnSpLocks noChangeShapeType="1"/>
          </p:cNvCxnSpPr>
          <p:nvPr/>
        </p:nvCxnSpPr>
        <p:spPr bwMode="auto">
          <a:xfrm rot="10800000">
            <a:off x="3084513" y="4756150"/>
            <a:ext cx="180975" cy="0"/>
          </a:xfrm>
          <a:prstGeom prst="line">
            <a:avLst/>
          </a:prstGeom>
          <a:noFill/>
          <a:ln w="12700" algn="ctr">
            <a:solidFill>
              <a:schemeClr val="tx1"/>
            </a:solidFill>
            <a:round/>
            <a:headEnd type="none" w="sm" len="sm"/>
            <a:tailEnd type="none" w="sm" len="sm"/>
          </a:ln>
        </p:spPr>
      </p:cxnSp>
      <p:cxnSp>
        <p:nvCxnSpPr>
          <p:cNvPr id="67617" name="Gerade Verbindung 23"/>
          <p:cNvCxnSpPr>
            <a:cxnSpLocks noChangeShapeType="1"/>
          </p:cNvCxnSpPr>
          <p:nvPr/>
        </p:nvCxnSpPr>
        <p:spPr bwMode="auto">
          <a:xfrm rot="10800000">
            <a:off x="2992438" y="4802188"/>
            <a:ext cx="179387" cy="0"/>
          </a:xfrm>
          <a:prstGeom prst="line">
            <a:avLst/>
          </a:prstGeom>
          <a:noFill/>
          <a:ln w="12700" algn="ctr">
            <a:solidFill>
              <a:schemeClr val="tx1"/>
            </a:solidFill>
            <a:round/>
            <a:headEnd type="none" w="sm" len="sm"/>
            <a:tailEnd type="none" w="sm" len="sm"/>
          </a:ln>
        </p:spPr>
      </p:cxnSp>
      <p:cxnSp>
        <p:nvCxnSpPr>
          <p:cNvPr id="67618" name="Gerade Verbindung 142"/>
          <p:cNvCxnSpPr>
            <a:cxnSpLocks noChangeShapeType="1"/>
          </p:cNvCxnSpPr>
          <p:nvPr/>
        </p:nvCxnSpPr>
        <p:spPr bwMode="auto">
          <a:xfrm rot="10800000">
            <a:off x="3040063" y="4848225"/>
            <a:ext cx="90487" cy="0"/>
          </a:xfrm>
          <a:prstGeom prst="line">
            <a:avLst/>
          </a:prstGeom>
          <a:noFill/>
          <a:ln w="12700" algn="ctr">
            <a:solidFill>
              <a:schemeClr val="tx1"/>
            </a:solidFill>
            <a:round/>
            <a:headEnd type="none" w="sm" len="sm"/>
            <a:tailEnd type="none" w="sm" len="sm"/>
          </a:ln>
        </p:spPr>
      </p:cxnSp>
      <p:cxnSp>
        <p:nvCxnSpPr>
          <p:cNvPr id="67619" name="Gerade Verbindung 143"/>
          <p:cNvCxnSpPr>
            <a:cxnSpLocks noChangeShapeType="1"/>
          </p:cNvCxnSpPr>
          <p:nvPr/>
        </p:nvCxnSpPr>
        <p:spPr bwMode="auto">
          <a:xfrm rot="10800000">
            <a:off x="2905125" y="4756150"/>
            <a:ext cx="179388" cy="0"/>
          </a:xfrm>
          <a:prstGeom prst="line">
            <a:avLst/>
          </a:prstGeom>
          <a:noFill/>
          <a:ln w="12700" algn="ctr">
            <a:solidFill>
              <a:schemeClr val="tx1"/>
            </a:solidFill>
            <a:round/>
            <a:headEnd type="none" w="sm" len="sm"/>
            <a:tailEnd type="none" w="sm" len="sm"/>
          </a:ln>
        </p:spPr>
      </p:cxn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77788"/>
            <a:ext cx="8280400" cy="912812"/>
          </a:xfrm>
        </p:spPr>
        <p:txBody>
          <a:bodyPr/>
          <a:lstStyle/>
          <a:p>
            <a:pPr algn="ctr"/>
            <a:r>
              <a:rPr lang="en-US" sz="2800" dirty="0" smtClean="0"/>
              <a:t>DC bus voltage with respect to ground, </a:t>
            </a:r>
            <a:br>
              <a:rPr lang="en-US" sz="2800" dirty="0" smtClean="0"/>
            </a:br>
            <a:r>
              <a:rPr lang="en-US" sz="2800" dirty="0" smtClean="0"/>
              <a:t>Corner grounded Delta.</a:t>
            </a:r>
            <a:endParaRPr lang="en-US" dirty="0"/>
          </a:p>
        </p:txBody>
      </p:sp>
      <p:sp>
        <p:nvSpPr>
          <p:cNvPr id="3" name="Content Placeholder 2"/>
          <p:cNvSpPr>
            <a:spLocks noGrp="1"/>
          </p:cNvSpPr>
          <p:nvPr>
            <p:ph sz="half" idx="1"/>
          </p:nvPr>
        </p:nvSpPr>
        <p:spPr>
          <a:xfrm>
            <a:off x="457200" y="4343400"/>
            <a:ext cx="8153400" cy="1935162"/>
          </a:xfrm>
        </p:spPr>
        <p:txBody>
          <a:bodyPr/>
          <a:lstStyle/>
          <a:p>
            <a:r>
              <a:rPr lang="en-US" sz="2400" dirty="0" smtClean="0"/>
              <a:t>The dc bus floats up and down with the average summation of the conducting phases.</a:t>
            </a:r>
          </a:p>
          <a:p>
            <a:r>
              <a:rPr lang="en-US" sz="2400" dirty="0" smtClean="0"/>
              <a:t>The negative bus is NOT at ground.</a:t>
            </a:r>
          </a:p>
          <a:p>
            <a:r>
              <a:rPr lang="en-US" sz="2400" dirty="0" smtClean="0"/>
              <a:t>This also causes more capacitive current on the motor leads.</a:t>
            </a:r>
            <a:endParaRPr lang="en-US" sz="2400" dirty="0"/>
          </a:p>
        </p:txBody>
      </p:sp>
      <p:pic>
        <p:nvPicPr>
          <p:cNvPr id="161794" name="Picture 2"/>
          <p:cNvPicPr>
            <a:picLocks noGrp="1" noChangeAspect="1" noChangeArrowheads="1"/>
          </p:cNvPicPr>
          <p:nvPr>
            <p:ph sz="half" idx="2"/>
          </p:nvPr>
        </p:nvPicPr>
        <p:blipFill>
          <a:blip r:embed="rId2" cstate="print"/>
          <a:srcRect/>
          <a:stretch>
            <a:fillRect/>
          </a:stretch>
        </p:blipFill>
        <p:spPr bwMode="auto">
          <a:xfrm>
            <a:off x="304800" y="1066800"/>
            <a:ext cx="8407400" cy="3124199"/>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dirty="0" smtClean="0"/>
              <a:t>Four </a:t>
            </a:r>
            <a:r>
              <a:rPr lang="en-US" dirty="0"/>
              <a:t>areas of VFD </a:t>
            </a:r>
            <a:r>
              <a:rPr lang="en-US" dirty="0" smtClean="0"/>
              <a:t>Measurements</a:t>
            </a:r>
            <a:endParaRPr lang="en-US" dirty="0"/>
          </a:p>
        </p:txBody>
      </p:sp>
      <p:sp>
        <p:nvSpPr>
          <p:cNvPr id="39939" name="Rectangle 3"/>
          <p:cNvSpPr>
            <a:spLocks noGrp="1" noChangeArrowheads="1"/>
          </p:cNvSpPr>
          <p:nvPr>
            <p:ph type="body" idx="1"/>
          </p:nvPr>
        </p:nvSpPr>
        <p:spPr/>
        <p:txBody>
          <a:bodyPr/>
          <a:lstStyle/>
          <a:p>
            <a:r>
              <a:rPr lang="en-US" dirty="0"/>
              <a:t>Input </a:t>
            </a:r>
            <a:r>
              <a:rPr lang="en-US" dirty="0" smtClean="0"/>
              <a:t>side</a:t>
            </a:r>
          </a:p>
          <a:p>
            <a:endParaRPr lang="en-US" dirty="0"/>
          </a:p>
          <a:p>
            <a:r>
              <a:rPr lang="en-US" dirty="0" smtClean="0"/>
              <a:t>DC bus</a:t>
            </a:r>
            <a:endParaRPr lang="en-US" dirty="0"/>
          </a:p>
          <a:p>
            <a:endParaRPr lang="en-US" dirty="0"/>
          </a:p>
          <a:p>
            <a:r>
              <a:rPr lang="en-US" dirty="0"/>
              <a:t>Output side</a:t>
            </a:r>
          </a:p>
          <a:p>
            <a:endParaRPr lang="en-US" dirty="0"/>
          </a:p>
          <a:p>
            <a:r>
              <a:rPr lang="en-US" dirty="0"/>
              <a:t>Controls and Communications</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77788"/>
            <a:ext cx="8280400" cy="912812"/>
          </a:xfrm>
        </p:spPr>
        <p:txBody>
          <a:bodyPr/>
          <a:lstStyle/>
          <a:p>
            <a:pPr algn="ctr"/>
            <a:r>
              <a:rPr lang="en-US" sz="2800" dirty="0" smtClean="0"/>
              <a:t>DC bus voltage with respect to ground, </a:t>
            </a:r>
            <a:br>
              <a:rPr lang="en-US" sz="2800" dirty="0" smtClean="0"/>
            </a:br>
            <a:r>
              <a:rPr lang="en-US" sz="2800" dirty="0" smtClean="0"/>
              <a:t>High Leg Delta.</a:t>
            </a:r>
            <a:endParaRPr lang="en-US" dirty="0"/>
          </a:p>
        </p:txBody>
      </p:sp>
      <p:sp>
        <p:nvSpPr>
          <p:cNvPr id="3" name="Content Placeholder 2"/>
          <p:cNvSpPr>
            <a:spLocks noGrp="1"/>
          </p:cNvSpPr>
          <p:nvPr>
            <p:ph sz="half" idx="1"/>
          </p:nvPr>
        </p:nvSpPr>
        <p:spPr>
          <a:xfrm>
            <a:off x="457200" y="4343400"/>
            <a:ext cx="8153400" cy="1935162"/>
          </a:xfrm>
        </p:spPr>
        <p:txBody>
          <a:bodyPr/>
          <a:lstStyle/>
          <a:p>
            <a:r>
              <a:rPr lang="en-US" sz="2400" dirty="0" smtClean="0"/>
              <a:t>The dc bus floats up and down with the average summation of the conducting phases.</a:t>
            </a:r>
          </a:p>
          <a:p>
            <a:r>
              <a:rPr lang="en-US" sz="2400" dirty="0" smtClean="0"/>
              <a:t>The negative bus is NOT at ground.</a:t>
            </a:r>
          </a:p>
          <a:p>
            <a:r>
              <a:rPr lang="en-US" sz="2400" dirty="0" smtClean="0"/>
              <a:t>This also causes more capacitive current on the motor leads.</a:t>
            </a:r>
            <a:endParaRPr lang="en-US" sz="2400" dirty="0"/>
          </a:p>
        </p:txBody>
      </p:sp>
      <p:pic>
        <p:nvPicPr>
          <p:cNvPr id="172034" name="Picture 2"/>
          <p:cNvPicPr>
            <a:picLocks noGrp="1" noChangeAspect="1" noChangeArrowheads="1"/>
          </p:cNvPicPr>
          <p:nvPr>
            <p:ph sz="half" idx="2"/>
          </p:nvPr>
        </p:nvPicPr>
        <p:blipFill>
          <a:blip r:embed="rId2" cstate="print"/>
          <a:srcRect/>
          <a:stretch>
            <a:fillRect/>
          </a:stretch>
        </p:blipFill>
        <p:spPr bwMode="auto">
          <a:xfrm>
            <a:off x="1107958" y="1066800"/>
            <a:ext cx="6801084" cy="31242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VFD Output voltages</a:t>
            </a:r>
            <a:endParaRPr lang="en-US" dirty="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dirty="0"/>
              <a:t>Schematic of </a:t>
            </a:r>
            <a:r>
              <a:rPr lang="en-US" dirty="0" smtClean="0"/>
              <a:t>drive, Output IGBTs</a:t>
            </a:r>
            <a:endParaRPr lang="en-US" dirty="0"/>
          </a:p>
        </p:txBody>
      </p:sp>
      <p:graphicFrame>
        <p:nvGraphicFramePr>
          <p:cNvPr id="112649" name="Object 9"/>
          <p:cNvGraphicFramePr>
            <a:graphicFrameLocks noChangeAspect="1"/>
          </p:cNvGraphicFramePr>
          <p:nvPr>
            <p:ph sz="half" idx="2"/>
          </p:nvPr>
        </p:nvGraphicFramePr>
        <p:xfrm>
          <a:off x="762000" y="1752600"/>
          <a:ext cx="7543800" cy="3816350"/>
        </p:xfrm>
        <a:graphic>
          <a:graphicData uri="http://schemas.openxmlformats.org/presentationml/2006/ole">
            <p:oleObj spid="_x0000_s146434" name="Visio" r:id="rId3" imgW="9343228" imgH="4728261" progId="Visio.Drawing.11">
              <p:embed/>
            </p:oleObj>
          </a:graphicData>
        </a:graphic>
      </p:graphicFrame>
      <p:sp>
        <p:nvSpPr>
          <p:cNvPr id="4" name="Rectangle 3"/>
          <p:cNvSpPr/>
          <p:nvPr/>
        </p:nvSpPr>
        <p:spPr bwMode="auto">
          <a:xfrm>
            <a:off x="5029200" y="1981200"/>
            <a:ext cx="1600200" cy="2209800"/>
          </a:xfrm>
          <a:prstGeom prst="rect">
            <a:avLst/>
          </a:prstGeom>
          <a:solidFill>
            <a:schemeClr val="accent1">
              <a:alpha val="25000"/>
            </a:schemeClr>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smtClean="0">
              <a:ln>
                <a:noFill/>
              </a:ln>
              <a:solidFill>
                <a:schemeClr val="bg2"/>
              </a:solidFill>
              <a:effectLst/>
              <a:latin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PWM waveform</a:t>
            </a:r>
          </a:p>
        </p:txBody>
      </p:sp>
      <p:pic>
        <p:nvPicPr>
          <p:cNvPr id="14340" name="Picture 4"/>
          <p:cNvPicPr>
            <a:picLocks noGrp="1" noChangeAspect="1" noChangeArrowheads="1"/>
          </p:cNvPicPr>
          <p:nvPr>
            <p:ph type="body" idx="1"/>
          </p:nvPr>
        </p:nvPicPr>
        <p:blipFill>
          <a:blip r:embed="rId3" cstate="print"/>
          <a:srcRect/>
          <a:stretch>
            <a:fillRect/>
          </a:stretch>
        </p:blipFill>
        <p:spPr>
          <a:xfrm>
            <a:off x="3048000" y="1219200"/>
            <a:ext cx="5029200" cy="3832225"/>
          </a:xfrm>
          <a:noFill/>
          <a:ln/>
        </p:spPr>
      </p:pic>
      <p:sp>
        <p:nvSpPr>
          <p:cNvPr id="14341" name="Text Box 5"/>
          <p:cNvSpPr txBox="1">
            <a:spLocks noChangeArrowheads="1"/>
          </p:cNvSpPr>
          <p:nvPr/>
        </p:nvSpPr>
        <p:spPr bwMode="auto">
          <a:xfrm>
            <a:off x="441325" y="1255713"/>
            <a:ext cx="2482850" cy="4211637"/>
          </a:xfrm>
          <a:prstGeom prst="rect">
            <a:avLst/>
          </a:prstGeom>
          <a:noFill/>
          <a:ln w="12700">
            <a:noFill/>
            <a:miter lim="800000"/>
            <a:headEnd type="none" w="sm" len="sm"/>
            <a:tailEnd type="none" w="sm" len="sm"/>
          </a:ln>
          <a:effectLst/>
        </p:spPr>
        <p:txBody>
          <a:bodyPr wrap="none">
            <a:spAutoFit/>
          </a:bodyPr>
          <a:lstStyle/>
          <a:p>
            <a:pPr algn="l">
              <a:spcBef>
                <a:spcPct val="0"/>
              </a:spcBef>
            </a:pPr>
            <a:r>
              <a:rPr lang="en-US"/>
              <a:t>In this 460 V ac drive,</a:t>
            </a:r>
          </a:p>
          <a:p>
            <a:pPr algn="l">
              <a:spcBef>
                <a:spcPct val="0"/>
              </a:spcBef>
            </a:pPr>
            <a:r>
              <a:rPr lang="en-US"/>
              <a:t>the Pulse Width</a:t>
            </a:r>
          </a:p>
          <a:p>
            <a:pPr algn="l">
              <a:spcBef>
                <a:spcPct val="0"/>
              </a:spcBef>
            </a:pPr>
            <a:r>
              <a:rPr lang="en-US"/>
              <a:t>Modulated waveforms</a:t>
            </a:r>
          </a:p>
          <a:p>
            <a:pPr algn="l">
              <a:spcBef>
                <a:spcPct val="0"/>
              </a:spcBef>
            </a:pPr>
            <a:r>
              <a:rPr lang="en-US"/>
              <a:t>go from 0 to 650 V dc </a:t>
            </a:r>
          </a:p>
          <a:p>
            <a:pPr algn="l">
              <a:spcBef>
                <a:spcPct val="0"/>
              </a:spcBef>
            </a:pPr>
            <a:r>
              <a:rPr lang="en-US"/>
              <a:t>in a microsecond or </a:t>
            </a:r>
          </a:p>
          <a:p>
            <a:pPr algn="l">
              <a:spcBef>
                <a:spcPct val="0"/>
              </a:spcBef>
            </a:pPr>
            <a:r>
              <a:rPr lang="en-US"/>
              <a:t>less.</a:t>
            </a:r>
          </a:p>
          <a:p>
            <a:pPr algn="l">
              <a:spcBef>
                <a:spcPct val="0"/>
              </a:spcBef>
            </a:pPr>
            <a:endParaRPr lang="en-US"/>
          </a:p>
          <a:p>
            <a:pPr algn="l">
              <a:spcBef>
                <a:spcPct val="0"/>
              </a:spcBef>
            </a:pPr>
            <a:r>
              <a:rPr lang="en-US"/>
              <a:t>These fast rise and fall</a:t>
            </a:r>
          </a:p>
          <a:p>
            <a:pPr algn="l">
              <a:spcBef>
                <a:spcPct val="0"/>
              </a:spcBef>
            </a:pPr>
            <a:r>
              <a:rPr lang="en-US"/>
              <a:t>times (high dV/dt) </a:t>
            </a:r>
          </a:p>
          <a:p>
            <a:pPr algn="l">
              <a:spcBef>
                <a:spcPct val="0"/>
              </a:spcBef>
            </a:pPr>
            <a:r>
              <a:rPr lang="en-US"/>
              <a:t>have a lot of high </a:t>
            </a:r>
          </a:p>
          <a:p>
            <a:pPr algn="l">
              <a:spcBef>
                <a:spcPct val="0"/>
              </a:spcBef>
            </a:pPr>
            <a:r>
              <a:rPr lang="en-US"/>
              <a:t>frequency content.</a:t>
            </a:r>
          </a:p>
          <a:p>
            <a:pPr algn="l">
              <a:spcBef>
                <a:spcPct val="0"/>
              </a:spcBef>
            </a:pPr>
            <a:endParaRPr lang="en-US"/>
          </a:p>
          <a:p>
            <a:pPr algn="l">
              <a:spcBef>
                <a:spcPct val="0"/>
              </a:spcBef>
            </a:pPr>
            <a:r>
              <a:rPr lang="en-US"/>
              <a:t>This could cause EMI</a:t>
            </a:r>
          </a:p>
          <a:p>
            <a:pPr algn="l">
              <a:spcBef>
                <a:spcPct val="0"/>
              </a:spcBef>
            </a:pPr>
            <a:r>
              <a:rPr lang="en-US"/>
              <a:t>if the motor is not </a:t>
            </a:r>
          </a:p>
          <a:p>
            <a:pPr algn="l">
              <a:spcBef>
                <a:spcPct val="0"/>
              </a:spcBef>
            </a:pPr>
            <a:r>
              <a:rPr lang="en-US"/>
              <a:t>grounded well.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US" dirty="0" smtClean="0"/>
              <a:t>Live Demo</a:t>
            </a:r>
            <a:endParaRPr lang="en-US" dirty="0"/>
          </a:p>
        </p:txBody>
      </p:sp>
      <p:sp>
        <p:nvSpPr>
          <p:cNvPr id="129027" name="Rectangle 3"/>
          <p:cNvSpPr>
            <a:spLocks noGrp="1" noChangeArrowheads="1"/>
          </p:cNvSpPr>
          <p:nvPr>
            <p:ph type="body" idx="1"/>
          </p:nvPr>
        </p:nvSpPr>
        <p:spPr/>
        <p:txBody>
          <a:bodyPr/>
          <a:lstStyle/>
          <a:p>
            <a:r>
              <a:rPr lang="en-US" dirty="0" smtClean="0"/>
              <a:t>We will use the Pico Scope 2204 oscilloscope for the projector display.</a:t>
            </a:r>
          </a:p>
          <a:p>
            <a:endParaRPr lang="en-US" dirty="0" smtClean="0"/>
          </a:p>
          <a:p>
            <a:r>
              <a:rPr lang="en-US" dirty="0" smtClean="0"/>
              <a:t>Current Probe is Tektronix A621 or A622.</a:t>
            </a:r>
          </a:p>
          <a:p>
            <a:endParaRPr lang="en-US" dirty="0" smtClean="0"/>
          </a:p>
          <a:p>
            <a:r>
              <a:rPr lang="en-US" dirty="0" smtClean="0"/>
              <a:t>Voltage Probe is Tektronix P5200, differential and isolated.</a:t>
            </a:r>
          </a:p>
          <a:p>
            <a:endParaRPr lang="en-US" dirty="0" smtClean="0"/>
          </a:p>
          <a:p>
            <a:r>
              <a:rPr lang="en-US" dirty="0" smtClean="0"/>
              <a:t>Battery scopes are Tektronix 720P and Fluke.</a:t>
            </a:r>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p:cNvSpPr>
            <a:spLocks noGrp="1" noChangeArrowheads="1"/>
          </p:cNvSpPr>
          <p:nvPr>
            <p:ph type="ctrTitle"/>
          </p:nvPr>
        </p:nvSpPr>
        <p:spPr/>
        <p:txBody>
          <a:bodyPr/>
          <a:lstStyle/>
          <a:p>
            <a:r>
              <a:rPr lang="en-US" dirty="0" smtClean="0"/>
              <a:t>Input Voltages and Currents</a:t>
            </a:r>
            <a:endParaRPr lang="en-US" dirty="0"/>
          </a:p>
        </p:txBody>
      </p:sp>
    </p:spTree>
  </p:cSld>
  <p:clrMapOvr>
    <a:overrideClrMapping bg1="dk2" tx1="lt1" bg2="dk1" tx2="lt2" accent1="accent1" accent2="accent2" accent3="accent3" accent4="accent4" accent5="accent5" accent6="accent6" hlink="hlink" folHlink="folHlink"/>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dirty="0" smtClean="0"/>
              <a:t>Typical Mains Topology: Solidly grounded Neutral</a:t>
            </a:r>
            <a:endParaRPr lang="en-US" dirty="0"/>
          </a:p>
        </p:txBody>
      </p:sp>
      <p:sp>
        <p:nvSpPr>
          <p:cNvPr id="54275" name="Rectangle 3"/>
          <p:cNvSpPr>
            <a:spLocks noGrp="1" noChangeArrowheads="1"/>
          </p:cNvSpPr>
          <p:nvPr>
            <p:ph type="body" idx="1"/>
          </p:nvPr>
        </p:nvSpPr>
        <p:spPr/>
        <p:txBody>
          <a:bodyPr/>
          <a:lstStyle/>
          <a:p>
            <a:r>
              <a:rPr lang="en-GB" dirty="0" smtClean="0"/>
              <a:t>TN-</a:t>
            </a:r>
            <a:r>
              <a:rPr lang="en-GB" dirty="0" err="1" smtClean="0"/>
              <a:t>Earthing</a:t>
            </a:r>
            <a:r>
              <a:rPr lang="en-GB" dirty="0" smtClean="0"/>
              <a:t> (Grounding) </a:t>
            </a:r>
            <a:r>
              <a:rPr lang="en-GB" dirty="0"/>
              <a:t>System: </a:t>
            </a:r>
          </a:p>
          <a:p>
            <a:pPr lvl="1">
              <a:buNone/>
            </a:pPr>
            <a:r>
              <a:rPr lang="en-US" dirty="0">
                <a:solidFill>
                  <a:srgbClr val="626469"/>
                </a:solidFill>
              </a:rPr>
              <a:t/>
            </a:r>
            <a:br>
              <a:rPr lang="en-US" dirty="0">
                <a:solidFill>
                  <a:srgbClr val="626469"/>
                </a:solidFill>
              </a:rPr>
            </a:br>
            <a:r>
              <a:rPr lang="en-US" dirty="0">
                <a:solidFill>
                  <a:srgbClr val="626469"/>
                </a:solidFill>
              </a:rPr>
              <a:t/>
            </a:r>
            <a:br>
              <a:rPr lang="en-US" dirty="0">
                <a:solidFill>
                  <a:srgbClr val="626469"/>
                </a:solidFill>
              </a:rPr>
            </a:br>
            <a:r>
              <a:rPr lang="en-US" dirty="0">
                <a:solidFill>
                  <a:srgbClr val="626469"/>
                </a:solidFill>
              </a:rPr>
              <a:t>Protective Earth (PE) Neutral (N) are </a:t>
            </a:r>
            <a:r>
              <a:rPr lang="en-US" b="1" dirty="0">
                <a:solidFill>
                  <a:srgbClr val="626469"/>
                </a:solidFill>
              </a:rPr>
              <a:t>S</a:t>
            </a:r>
            <a:r>
              <a:rPr lang="en-US" dirty="0">
                <a:solidFill>
                  <a:srgbClr val="626469"/>
                </a:solidFill>
              </a:rPr>
              <a:t>eparate conductors </a:t>
            </a:r>
            <a:br>
              <a:rPr lang="en-US" dirty="0">
                <a:solidFill>
                  <a:srgbClr val="626469"/>
                </a:solidFill>
              </a:rPr>
            </a:br>
            <a:r>
              <a:rPr lang="en-US" dirty="0">
                <a:solidFill>
                  <a:srgbClr val="626469"/>
                </a:solidFill>
              </a:rPr>
              <a:t>They are connected together only near the power source.</a:t>
            </a:r>
            <a:br>
              <a:rPr lang="en-US" dirty="0">
                <a:solidFill>
                  <a:srgbClr val="626469"/>
                </a:solidFill>
              </a:rPr>
            </a:br>
            <a:endParaRPr lang="en-US" dirty="0">
              <a:solidFill>
                <a:srgbClr val="626469"/>
              </a:solidFill>
            </a:endParaRPr>
          </a:p>
        </p:txBody>
      </p:sp>
      <p:grpSp>
        <p:nvGrpSpPr>
          <p:cNvPr id="54276" name="Gruppieren 38"/>
          <p:cNvGrpSpPr>
            <a:grpSpLocks/>
          </p:cNvGrpSpPr>
          <p:nvPr/>
        </p:nvGrpSpPr>
        <p:grpSpPr bwMode="auto">
          <a:xfrm>
            <a:off x="2819400" y="3352800"/>
            <a:ext cx="5829300" cy="3051175"/>
            <a:chOff x="1820049" y="1886843"/>
            <a:chExt cx="5829815" cy="3050785"/>
          </a:xfrm>
        </p:grpSpPr>
        <p:sp>
          <p:nvSpPr>
            <p:cNvPr id="54277" name="Textfeld 39"/>
            <p:cNvSpPr txBox="1">
              <a:spLocks noChangeArrowheads="1"/>
            </p:cNvSpPr>
            <p:nvPr/>
          </p:nvSpPr>
          <p:spPr bwMode="auto">
            <a:xfrm>
              <a:off x="7164046" y="1886843"/>
              <a:ext cx="438189" cy="366666"/>
            </a:xfrm>
            <a:prstGeom prst="rect">
              <a:avLst/>
            </a:prstGeom>
            <a:noFill/>
            <a:ln w="9525">
              <a:noFill/>
              <a:miter lim="800000"/>
              <a:headEnd/>
              <a:tailEnd/>
            </a:ln>
          </p:spPr>
          <p:txBody>
            <a:bodyPr wrap="none">
              <a:spAutoFit/>
            </a:bodyPr>
            <a:lstStyle/>
            <a:p>
              <a:pPr algn="l">
                <a:spcBef>
                  <a:spcPct val="0"/>
                </a:spcBef>
              </a:pPr>
              <a:r>
                <a:rPr lang="de-DE"/>
                <a:t>L1</a:t>
              </a:r>
            </a:p>
          </p:txBody>
        </p:sp>
        <p:grpSp>
          <p:nvGrpSpPr>
            <p:cNvPr id="54278" name="Gruppieren 58"/>
            <p:cNvGrpSpPr>
              <a:grpSpLocks/>
            </p:cNvGrpSpPr>
            <p:nvPr/>
          </p:nvGrpSpPr>
          <p:grpSpPr bwMode="auto">
            <a:xfrm>
              <a:off x="1820049" y="1963116"/>
              <a:ext cx="5829815" cy="2974512"/>
              <a:chOff x="1820049" y="1963116"/>
              <a:chExt cx="5829815" cy="2974512"/>
            </a:xfrm>
          </p:grpSpPr>
          <p:grpSp>
            <p:nvGrpSpPr>
              <p:cNvPr id="54279" name="Gruppieren 57"/>
              <p:cNvGrpSpPr>
                <a:grpSpLocks/>
              </p:cNvGrpSpPr>
              <p:nvPr/>
            </p:nvGrpSpPr>
            <p:grpSpPr bwMode="auto">
              <a:xfrm>
                <a:off x="1820049" y="1963116"/>
                <a:ext cx="5829815" cy="2201134"/>
                <a:chOff x="1820049" y="1963116"/>
                <a:chExt cx="5829815" cy="2201134"/>
              </a:xfrm>
            </p:grpSpPr>
            <p:grpSp>
              <p:nvGrpSpPr>
                <p:cNvPr id="54280" name="Gruppieren 42"/>
                <p:cNvGrpSpPr>
                  <a:grpSpLocks/>
                </p:cNvGrpSpPr>
                <p:nvPr/>
              </p:nvGrpSpPr>
              <p:grpSpPr bwMode="auto">
                <a:xfrm>
                  <a:off x="1820049" y="1963116"/>
                  <a:ext cx="5374501" cy="2201134"/>
                  <a:chOff x="1820049" y="1963116"/>
                  <a:chExt cx="5374501" cy="2201134"/>
                </a:xfrm>
              </p:grpSpPr>
              <p:cxnSp>
                <p:nvCxnSpPr>
                  <p:cNvPr id="54281" name="Gerade Verbindung 6"/>
                  <p:cNvCxnSpPr>
                    <a:cxnSpLocks noChangeShapeType="1"/>
                  </p:cNvCxnSpPr>
                  <p:nvPr/>
                </p:nvCxnSpPr>
                <p:spPr bwMode="auto">
                  <a:xfrm>
                    <a:off x="2051050" y="2420938"/>
                    <a:ext cx="5143500" cy="0"/>
                  </a:xfrm>
                  <a:prstGeom prst="line">
                    <a:avLst/>
                  </a:prstGeom>
                  <a:noFill/>
                  <a:ln w="25400" algn="ctr">
                    <a:solidFill>
                      <a:schemeClr val="tx1"/>
                    </a:solidFill>
                    <a:round/>
                    <a:headEnd type="none" w="sm" len="sm"/>
                    <a:tailEnd type="none" w="sm" len="sm"/>
                  </a:ln>
                </p:spPr>
              </p:cxnSp>
              <p:cxnSp>
                <p:nvCxnSpPr>
                  <p:cNvPr id="54282" name="Gerade Verbindung 7"/>
                  <p:cNvCxnSpPr>
                    <a:cxnSpLocks noChangeShapeType="1"/>
                  </p:cNvCxnSpPr>
                  <p:nvPr/>
                </p:nvCxnSpPr>
                <p:spPr bwMode="auto">
                  <a:xfrm>
                    <a:off x="2051050" y="2060575"/>
                    <a:ext cx="5143500" cy="0"/>
                  </a:xfrm>
                  <a:prstGeom prst="line">
                    <a:avLst/>
                  </a:prstGeom>
                  <a:noFill/>
                  <a:ln w="25400" algn="ctr">
                    <a:solidFill>
                      <a:schemeClr val="tx1"/>
                    </a:solidFill>
                    <a:round/>
                    <a:headEnd type="none" w="sm" len="sm"/>
                    <a:tailEnd type="none" w="sm" len="sm"/>
                  </a:ln>
                </p:spPr>
              </p:cxnSp>
              <p:cxnSp>
                <p:nvCxnSpPr>
                  <p:cNvPr id="54283" name="Gerade Verbindung 8"/>
                  <p:cNvCxnSpPr>
                    <a:cxnSpLocks noChangeShapeType="1"/>
                  </p:cNvCxnSpPr>
                  <p:nvPr/>
                </p:nvCxnSpPr>
                <p:spPr bwMode="auto">
                  <a:xfrm>
                    <a:off x="2051050" y="2781300"/>
                    <a:ext cx="5143500" cy="0"/>
                  </a:xfrm>
                  <a:prstGeom prst="line">
                    <a:avLst/>
                  </a:prstGeom>
                  <a:noFill/>
                  <a:ln w="25400" algn="ctr">
                    <a:solidFill>
                      <a:schemeClr val="tx1"/>
                    </a:solidFill>
                    <a:round/>
                    <a:headEnd type="none" w="sm" len="sm"/>
                    <a:tailEnd type="none" w="sm" len="sm"/>
                  </a:ln>
                </p:spPr>
              </p:cxnSp>
              <p:cxnSp>
                <p:nvCxnSpPr>
                  <p:cNvPr id="54284" name="Gerade Verbindung 9"/>
                  <p:cNvCxnSpPr>
                    <a:cxnSpLocks noChangeShapeType="1"/>
                  </p:cNvCxnSpPr>
                  <p:nvPr/>
                </p:nvCxnSpPr>
                <p:spPr bwMode="auto">
                  <a:xfrm flipV="1">
                    <a:off x="2000232" y="3141663"/>
                    <a:ext cx="5194318" cy="1585"/>
                  </a:xfrm>
                  <a:prstGeom prst="line">
                    <a:avLst/>
                  </a:prstGeom>
                  <a:noFill/>
                  <a:ln w="25400" algn="ctr">
                    <a:solidFill>
                      <a:schemeClr val="tx1"/>
                    </a:solidFill>
                    <a:prstDash val="lgDash"/>
                    <a:round/>
                    <a:headEnd type="none" w="sm" len="sm"/>
                    <a:tailEnd type="none" w="sm" len="sm"/>
                  </a:ln>
                </p:spPr>
              </p:cxnSp>
              <p:cxnSp>
                <p:nvCxnSpPr>
                  <p:cNvPr id="54285" name="Gerade Verbindung 9"/>
                  <p:cNvCxnSpPr>
                    <a:cxnSpLocks noChangeShapeType="1"/>
                  </p:cNvCxnSpPr>
                  <p:nvPr/>
                </p:nvCxnSpPr>
                <p:spPr bwMode="auto">
                  <a:xfrm>
                    <a:off x="2000232" y="3500438"/>
                    <a:ext cx="5194318" cy="0"/>
                  </a:xfrm>
                  <a:prstGeom prst="line">
                    <a:avLst/>
                  </a:prstGeom>
                  <a:noFill/>
                  <a:ln w="25400" algn="ctr">
                    <a:solidFill>
                      <a:schemeClr val="tx1"/>
                    </a:solidFill>
                    <a:prstDash val="lgDashDot"/>
                    <a:round/>
                    <a:headEnd type="none" w="sm" len="sm"/>
                    <a:tailEnd type="none" w="sm" len="sm"/>
                  </a:ln>
                </p:spPr>
              </p:cxnSp>
              <p:cxnSp>
                <p:nvCxnSpPr>
                  <p:cNvPr id="54286" name="Gerade Verbindung 65"/>
                  <p:cNvCxnSpPr>
                    <a:cxnSpLocks noChangeShapeType="1"/>
                  </p:cNvCxnSpPr>
                  <p:nvPr/>
                </p:nvCxnSpPr>
                <p:spPr bwMode="auto">
                  <a:xfrm rot="5400000">
                    <a:off x="1285853" y="2786057"/>
                    <a:ext cx="1428761" cy="1"/>
                  </a:xfrm>
                  <a:prstGeom prst="line">
                    <a:avLst/>
                  </a:prstGeom>
                  <a:noFill/>
                  <a:ln w="12700" algn="ctr">
                    <a:solidFill>
                      <a:schemeClr val="tx1"/>
                    </a:solidFill>
                    <a:round/>
                    <a:headEnd type="none" w="sm" len="sm"/>
                    <a:tailEnd type="none" w="sm" len="sm"/>
                  </a:ln>
                </p:spPr>
              </p:cxnSp>
              <p:sp>
                <p:nvSpPr>
                  <p:cNvPr id="54287" name="Rechteck 66"/>
                  <p:cNvSpPr>
                    <a:spLocks noChangeArrowheads="1"/>
                  </p:cNvSpPr>
                  <p:nvPr/>
                </p:nvSpPr>
                <p:spPr bwMode="auto">
                  <a:xfrm>
                    <a:off x="2000232" y="1963116"/>
                    <a:ext cx="432000" cy="180000"/>
                  </a:xfrm>
                  <a:prstGeom prst="rect">
                    <a:avLst/>
                  </a:prstGeom>
                  <a:solidFill>
                    <a:schemeClr val="tx1"/>
                  </a:solidFill>
                  <a:ln w="12700" algn="ctr">
                    <a:solidFill>
                      <a:schemeClr val="tx1"/>
                    </a:solidFill>
                    <a:round/>
                    <a:headEnd type="none" w="sm" len="sm"/>
                    <a:tailEnd type="none" w="sm" len="sm"/>
                  </a:ln>
                </p:spPr>
                <p:txBody>
                  <a:bodyPr/>
                  <a:lstStyle/>
                  <a:p>
                    <a:pPr algn="l">
                      <a:spcBef>
                        <a:spcPct val="0"/>
                      </a:spcBef>
                    </a:pPr>
                    <a:endParaRPr lang="de-AT"/>
                  </a:p>
                </p:txBody>
              </p:sp>
              <p:sp>
                <p:nvSpPr>
                  <p:cNvPr id="54288" name="Rechteck 67"/>
                  <p:cNvSpPr>
                    <a:spLocks noChangeArrowheads="1"/>
                  </p:cNvSpPr>
                  <p:nvPr/>
                </p:nvSpPr>
                <p:spPr bwMode="auto">
                  <a:xfrm>
                    <a:off x="2000232" y="2320306"/>
                    <a:ext cx="432000" cy="180000"/>
                  </a:xfrm>
                  <a:prstGeom prst="rect">
                    <a:avLst/>
                  </a:prstGeom>
                  <a:solidFill>
                    <a:schemeClr val="tx1"/>
                  </a:solidFill>
                  <a:ln w="12700" algn="ctr">
                    <a:solidFill>
                      <a:schemeClr val="tx1"/>
                    </a:solidFill>
                    <a:round/>
                    <a:headEnd type="none" w="sm" len="sm"/>
                    <a:tailEnd type="none" w="sm" len="sm"/>
                  </a:ln>
                </p:spPr>
                <p:txBody>
                  <a:bodyPr/>
                  <a:lstStyle/>
                  <a:p>
                    <a:pPr algn="l">
                      <a:spcBef>
                        <a:spcPct val="0"/>
                      </a:spcBef>
                    </a:pPr>
                    <a:endParaRPr lang="de-AT"/>
                  </a:p>
                </p:txBody>
              </p:sp>
              <p:sp>
                <p:nvSpPr>
                  <p:cNvPr id="54289" name="Rechteck 68"/>
                  <p:cNvSpPr>
                    <a:spLocks noChangeArrowheads="1"/>
                  </p:cNvSpPr>
                  <p:nvPr/>
                </p:nvSpPr>
                <p:spPr bwMode="auto">
                  <a:xfrm>
                    <a:off x="2000232" y="2677496"/>
                    <a:ext cx="432000" cy="180000"/>
                  </a:xfrm>
                  <a:prstGeom prst="rect">
                    <a:avLst/>
                  </a:prstGeom>
                  <a:solidFill>
                    <a:schemeClr val="tx1"/>
                  </a:solidFill>
                  <a:ln w="12700" algn="ctr">
                    <a:solidFill>
                      <a:schemeClr val="tx1"/>
                    </a:solidFill>
                    <a:round/>
                    <a:headEnd type="none" w="sm" len="sm"/>
                    <a:tailEnd type="none" w="sm" len="sm"/>
                  </a:ln>
                </p:spPr>
                <p:txBody>
                  <a:bodyPr/>
                  <a:lstStyle/>
                  <a:p>
                    <a:pPr algn="l">
                      <a:spcBef>
                        <a:spcPct val="0"/>
                      </a:spcBef>
                    </a:pPr>
                    <a:endParaRPr lang="de-AT"/>
                  </a:p>
                </p:txBody>
              </p:sp>
              <p:cxnSp>
                <p:nvCxnSpPr>
                  <p:cNvPr id="54290" name="Gerade Verbindung 69"/>
                  <p:cNvCxnSpPr>
                    <a:cxnSpLocks noChangeShapeType="1"/>
                  </p:cNvCxnSpPr>
                  <p:nvPr/>
                </p:nvCxnSpPr>
                <p:spPr bwMode="auto">
                  <a:xfrm rot="5400000">
                    <a:off x="1714479" y="3786190"/>
                    <a:ext cx="571508" cy="1"/>
                  </a:xfrm>
                  <a:prstGeom prst="line">
                    <a:avLst/>
                  </a:prstGeom>
                  <a:noFill/>
                  <a:ln w="12700" algn="ctr">
                    <a:solidFill>
                      <a:schemeClr val="tx1"/>
                    </a:solidFill>
                    <a:prstDash val="lgDashDot"/>
                    <a:round/>
                    <a:headEnd type="none" w="sm" len="sm"/>
                    <a:tailEnd type="none" w="sm" len="sm"/>
                  </a:ln>
                </p:spPr>
              </p:cxnSp>
              <p:cxnSp>
                <p:nvCxnSpPr>
                  <p:cNvPr id="54291" name="Gerade Verbindung 70"/>
                  <p:cNvCxnSpPr>
                    <a:cxnSpLocks noChangeShapeType="1"/>
                  </p:cNvCxnSpPr>
                  <p:nvPr/>
                </p:nvCxnSpPr>
                <p:spPr bwMode="auto">
                  <a:xfrm rot="10800000">
                    <a:off x="2000233" y="4071942"/>
                    <a:ext cx="180183" cy="1"/>
                  </a:xfrm>
                  <a:prstGeom prst="line">
                    <a:avLst/>
                  </a:prstGeom>
                  <a:noFill/>
                  <a:ln w="12700" algn="ctr">
                    <a:solidFill>
                      <a:schemeClr val="tx1"/>
                    </a:solidFill>
                    <a:round/>
                    <a:headEnd type="none" w="sm" len="sm"/>
                    <a:tailEnd type="none" w="sm" len="sm"/>
                  </a:ln>
                </p:spPr>
              </p:cxnSp>
              <p:cxnSp>
                <p:nvCxnSpPr>
                  <p:cNvPr id="54292" name="Gerade Verbindung 71"/>
                  <p:cNvCxnSpPr>
                    <a:cxnSpLocks noChangeShapeType="1"/>
                  </p:cNvCxnSpPr>
                  <p:nvPr/>
                </p:nvCxnSpPr>
                <p:spPr bwMode="auto">
                  <a:xfrm rot="10800000">
                    <a:off x="1906973" y="4118095"/>
                    <a:ext cx="180183" cy="1"/>
                  </a:xfrm>
                  <a:prstGeom prst="line">
                    <a:avLst/>
                  </a:prstGeom>
                  <a:noFill/>
                  <a:ln w="12700" algn="ctr">
                    <a:solidFill>
                      <a:schemeClr val="tx1"/>
                    </a:solidFill>
                    <a:round/>
                    <a:headEnd type="none" w="sm" len="sm"/>
                    <a:tailEnd type="none" w="sm" len="sm"/>
                  </a:ln>
                </p:spPr>
              </p:cxnSp>
              <p:cxnSp>
                <p:nvCxnSpPr>
                  <p:cNvPr id="54293" name="Gerade Verbindung 72"/>
                  <p:cNvCxnSpPr>
                    <a:cxnSpLocks noChangeShapeType="1"/>
                  </p:cNvCxnSpPr>
                  <p:nvPr/>
                </p:nvCxnSpPr>
                <p:spPr bwMode="auto">
                  <a:xfrm rot="10800000">
                    <a:off x="1955414" y="4164249"/>
                    <a:ext cx="90092" cy="1"/>
                  </a:xfrm>
                  <a:prstGeom prst="line">
                    <a:avLst/>
                  </a:prstGeom>
                  <a:noFill/>
                  <a:ln w="12700" algn="ctr">
                    <a:solidFill>
                      <a:schemeClr val="tx1"/>
                    </a:solidFill>
                    <a:round/>
                    <a:headEnd type="none" w="sm" len="sm"/>
                    <a:tailEnd type="none" w="sm" len="sm"/>
                  </a:ln>
                </p:spPr>
              </p:cxnSp>
              <p:cxnSp>
                <p:nvCxnSpPr>
                  <p:cNvPr id="54294" name="Gerade Verbindung 73"/>
                  <p:cNvCxnSpPr>
                    <a:cxnSpLocks noChangeShapeType="1"/>
                  </p:cNvCxnSpPr>
                  <p:nvPr/>
                </p:nvCxnSpPr>
                <p:spPr bwMode="auto">
                  <a:xfrm rot="10800000">
                    <a:off x="1820049" y="4071942"/>
                    <a:ext cx="180183" cy="1"/>
                  </a:xfrm>
                  <a:prstGeom prst="line">
                    <a:avLst/>
                  </a:prstGeom>
                  <a:noFill/>
                  <a:ln w="12700" algn="ctr">
                    <a:solidFill>
                      <a:schemeClr val="tx1"/>
                    </a:solidFill>
                    <a:round/>
                    <a:headEnd type="none" w="sm" len="sm"/>
                    <a:tailEnd type="none" w="sm" len="sm"/>
                  </a:ln>
                </p:spPr>
              </p:cxnSp>
            </p:grpSp>
            <p:sp>
              <p:nvSpPr>
                <p:cNvPr id="54295" name="Textfeld 56"/>
                <p:cNvSpPr txBox="1">
                  <a:spLocks noChangeArrowheads="1"/>
                </p:cNvSpPr>
                <p:nvPr/>
              </p:nvSpPr>
              <p:spPr bwMode="auto">
                <a:xfrm>
                  <a:off x="7173572" y="2244011"/>
                  <a:ext cx="438189" cy="366591"/>
                </a:xfrm>
                <a:prstGeom prst="rect">
                  <a:avLst/>
                </a:prstGeom>
                <a:noFill/>
                <a:ln w="9525">
                  <a:noFill/>
                  <a:miter lim="800000"/>
                  <a:headEnd/>
                  <a:tailEnd/>
                </a:ln>
              </p:spPr>
              <p:txBody>
                <a:bodyPr wrap="none">
                  <a:spAutoFit/>
                </a:bodyPr>
                <a:lstStyle/>
                <a:p>
                  <a:pPr algn="l">
                    <a:spcBef>
                      <a:spcPct val="0"/>
                    </a:spcBef>
                  </a:pPr>
                  <a:r>
                    <a:rPr lang="de-DE"/>
                    <a:t>L2</a:t>
                  </a:r>
                  <a:endParaRPr lang="de-AT"/>
                </a:p>
              </p:txBody>
            </p:sp>
            <p:sp>
              <p:nvSpPr>
                <p:cNvPr id="54296" name="Textfeld 57"/>
                <p:cNvSpPr txBox="1">
                  <a:spLocks noChangeArrowheads="1"/>
                </p:cNvSpPr>
                <p:nvPr/>
              </p:nvSpPr>
              <p:spPr bwMode="auto">
                <a:xfrm>
                  <a:off x="7173572" y="2601080"/>
                  <a:ext cx="438189" cy="366591"/>
                </a:xfrm>
                <a:prstGeom prst="rect">
                  <a:avLst/>
                </a:prstGeom>
                <a:noFill/>
                <a:ln w="9525">
                  <a:noFill/>
                  <a:miter lim="800000"/>
                  <a:headEnd/>
                  <a:tailEnd/>
                </a:ln>
              </p:spPr>
              <p:txBody>
                <a:bodyPr wrap="none">
                  <a:spAutoFit/>
                </a:bodyPr>
                <a:lstStyle/>
                <a:p>
                  <a:pPr algn="l">
                    <a:spcBef>
                      <a:spcPct val="0"/>
                    </a:spcBef>
                  </a:pPr>
                  <a:r>
                    <a:rPr lang="de-DE"/>
                    <a:t>L3</a:t>
                  </a:r>
                  <a:endParaRPr lang="de-AT"/>
                </a:p>
              </p:txBody>
            </p:sp>
            <p:sp>
              <p:nvSpPr>
                <p:cNvPr id="54297" name="Textfeld 58"/>
                <p:cNvSpPr txBox="1">
                  <a:spLocks noChangeArrowheads="1"/>
                </p:cNvSpPr>
                <p:nvPr/>
              </p:nvSpPr>
              <p:spPr bwMode="auto">
                <a:xfrm>
                  <a:off x="7162458" y="2964497"/>
                  <a:ext cx="349281" cy="366591"/>
                </a:xfrm>
                <a:prstGeom prst="rect">
                  <a:avLst/>
                </a:prstGeom>
                <a:noFill/>
                <a:ln w="9525">
                  <a:noFill/>
                  <a:miter lim="800000"/>
                  <a:headEnd/>
                  <a:tailEnd/>
                </a:ln>
              </p:spPr>
              <p:txBody>
                <a:bodyPr wrap="none">
                  <a:spAutoFit/>
                </a:bodyPr>
                <a:lstStyle/>
                <a:p>
                  <a:pPr algn="l">
                    <a:spcBef>
                      <a:spcPct val="0"/>
                    </a:spcBef>
                  </a:pPr>
                  <a:r>
                    <a:rPr lang="de-DE"/>
                    <a:t>N</a:t>
                  </a:r>
                  <a:endParaRPr lang="de-AT"/>
                </a:p>
              </p:txBody>
            </p:sp>
            <p:sp>
              <p:nvSpPr>
                <p:cNvPr id="54298" name="Textfeld 59"/>
                <p:cNvSpPr txBox="1">
                  <a:spLocks noChangeArrowheads="1"/>
                </p:cNvSpPr>
                <p:nvPr/>
              </p:nvSpPr>
              <p:spPr bwMode="auto">
                <a:xfrm>
                  <a:off x="7160871" y="3327914"/>
                  <a:ext cx="488993" cy="366591"/>
                </a:xfrm>
                <a:prstGeom prst="rect">
                  <a:avLst/>
                </a:prstGeom>
                <a:noFill/>
                <a:ln w="9525">
                  <a:noFill/>
                  <a:miter lim="800000"/>
                  <a:headEnd/>
                  <a:tailEnd/>
                </a:ln>
              </p:spPr>
              <p:txBody>
                <a:bodyPr wrap="none">
                  <a:spAutoFit/>
                </a:bodyPr>
                <a:lstStyle/>
                <a:p>
                  <a:pPr algn="l">
                    <a:spcBef>
                      <a:spcPct val="0"/>
                    </a:spcBef>
                  </a:pPr>
                  <a:r>
                    <a:rPr lang="de-DE"/>
                    <a:t>PE</a:t>
                  </a:r>
                  <a:endParaRPr lang="de-AT"/>
                </a:p>
              </p:txBody>
            </p:sp>
          </p:grpSp>
          <p:grpSp>
            <p:nvGrpSpPr>
              <p:cNvPr id="54299" name="Gruppieren 56"/>
              <p:cNvGrpSpPr>
                <a:grpSpLocks/>
              </p:cNvGrpSpPr>
              <p:nvPr/>
            </p:nvGrpSpPr>
            <p:grpSpPr bwMode="auto">
              <a:xfrm>
                <a:off x="3428317" y="2071677"/>
                <a:ext cx="2160762" cy="2865951"/>
                <a:chOff x="3428317" y="2071677"/>
                <a:chExt cx="2160762" cy="2865951"/>
              </a:xfrm>
            </p:grpSpPr>
            <p:grpSp>
              <p:nvGrpSpPr>
                <p:cNvPr id="54300" name="Gruppieren 43"/>
                <p:cNvGrpSpPr>
                  <a:grpSpLocks/>
                </p:cNvGrpSpPr>
                <p:nvPr/>
              </p:nvGrpSpPr>
              <p:grpSpPr bwMode="auto">
                <a:xfrm>
                  <a:off x="3428317" y="2071677"/>
                  <a:ext cx="2160762" cy="2865951"/>
                  <a:chOff x="3428317" y="2071677"/>
                  <a:chExt cx="2160762" cy="2865951"/>
                </a:xfrm>
              </p:grpSpPr>
              <p:sp>
                <p:nvSpPr>
                  <p:cNvPr id="15" name="Rechteck 14"/>
                  <p:cNvSpPr/>
                  <p:nvPr/>
                </p:nvSpPr>
                <p:spPr bwMode="auto">
                  <a:xfrm>
                    <a:off x="3428329" y="3856679"/>
                    <a:ext cx="2160778" cy="1080949"/>
                  </a:xfrm>
                  <a:prstGeom prst="rect">
                    <a:avLst/>
                  </a:prstGeom>
                  <a:solidFill>
                    <a:schemeClr val="accent5">
                      <a:lumMod val="60000"/>
                      <a:lumOff val="40000"/>
                    </a:schemeClr>
                  </a:solidFill>
                  <a:ln w="38100" cap="flat" cmpd="sng" algn="ctr">
                    <a:solidFill>
                      <a:schemeClr val="accent5">
                        <a:lumMod val="75000"/>
                      </a:schemeClr>
                    </a:solidFill>
                    <a:prstDash val="lgDashDot"/>
                    <a:round/>
                    <a:headEnd type="none" w="sm" len="sm"/>
                    <a:tailEnd type="none" w="sm" len="sm"/>
                  </a:ln>
                  <a:effectLst/>
                </p:spPr>
                <p:txBody>
                  <a:bodyPr/>
                  <a:lstStyle/>
                  <a:p>
                    <a:pPr algn="l">
                      <a:spcBef>
                        <a:spcPct val="0"/>
                      </a:spcBef>
                      <a:defRPr/>
                    </a:pPr>
                    <a:endParaRPr lang="de-AT"/>
                  </a:p>
                </p:txBody>
              </p:sp>
              <p:cxnSp>
                <p:nvCxnSpPr>
                  <p:cNvPr id="54302" name="Gerade Verbindung 50"/>
                  <p:cNvCxnSpPr>
                    <a:cxnSpLocks noChangeShapeType="1"/>
                  </p:cNvCxnSpPr>
                  <p:nvPr/>
                </p:nvCxnSpPr>
                <p:spPr bwMode="auto">
                  <a:xfrm rot="5400000">
                    <a:off x="2639209" y="3218651"/>
                    <a:ext cx="2293947" cy="0"/>
                  </a:xfrm>
                  <a:prstGeom prst="line">
                    <a:avLst/>
                  </a:prstGeom>
                  <a:noFill/>
                  <a:ln w="25400" algn="ctr">
                    <a:solidFill>
                      <a:schemeClr val="tx1"/>
                    </a:solidFill>
                    <a:round/>
                    <a:headEnd type="oval" w="sm" len="sm"/>
                    <a:tailEnd type="oval" w="sm" len="sm"/>
                  </a:ln>
                </p:spPr>
              </p:cxnSp>
              <p:cxnSp>
                <p:nvCxnSpPr>
                  <p:cNvPr id="54303" name="Gerade Verbindung 51"/>
                  <p:cNvCxnSpPr>
                    <a:cxnSpLocks noChangeShapeType="1"/>
                  </p:cNvCxnSpPr>
                  <p:nvPr/>
                </p:nvCxnSpPr>
                <p:spPr bwMode="auto">
                  <a:xfrm rot="5400000">
                    <a:off x="3174994" y="3397246"/>
                    <a:ext cx="1936756" cy="0"/>
                  </a:xfrm>
                  <a:prstGeom prst="line">
                    <a:avLst/>
                  </a:prstGeom>
                  <a:noFill/>
                  <a:ln w="25400" algn="ctr">
                    <a:solidFill>
                      <a:schemeClr val="tx1"/>
                    </a:solidFill>
                    <a:round/>
                    <a:headEnd type="oval" w="sm" len="sm"/>
                    <a:tailEnd type="oval" w="sm" len="sm"/>
                  </a:ln>
                </p:spPr>
              </p:cxnSp>
              <p:cxnSp>
                <p:nvCxnSpPr>
                  <p:cNvPr id="54304" name="Gerade Verbindung 52"/>
                  <p:cNvCxnSpPr>
                    <a:cxnSpLocks noChangeShapeType="1"/>
                  </p:cNvCxnSpPr>
                  <p:nvPr/>
                </p:nvCxnSpPr>
                <p:spPr bwMode="auto">
                  <a:xfrm rot="16200000" flipH="1">
                    <a:off x="4246565" y="3754436"/>
                    <a:ext cx="1222374" cy="1"/>
                  </a:xfrm>
                  <a:prstGeom prst="line">
                    <a:avLst/>
                  </a:prstGeom>
                  <a:noFill/>
                  <a:ln w="25400" algn="ctr">
                    <a:solidFill>
                      <a:schemeClr val="tx1"/>
                    </a:solidFill>
                    <a:prstDash val="lgDash"/>
                    <a:round/>
                    <a:headEnd type="oval" w="sm" len="sm"/>
                    <a:tailEnd type="oval" w="sm" len="sm"/>
                  </a:ln>
                </p:spPr>
              </p:cxnSp>
              <p:cxnSp>
                <p:nvCxnSpPr>
                  <p:cNvPr id="54305" name="Gerade Verbindung 53"/>
                  <p:cNvCxnSpPr>
                    <a:cxnSpLocks noChangeShapeType="1"/>
                  </p:cNvCxnSpPr>
                  <p:nvPr/>
                </p:nvCxnSpPr>
                <p:spPr bwMode="auto">
                  <a:xfrm rot="16200000" flipH="1">
                    <a:off x="3710780" y="3575841"/>
                    <a:ext cx="1579564" cy="1"/>
                  </a:xfrm>
                  <a:prstGeom prst="line">
                    <a:avLst/>
                  </a:prstGeom>
                  <a:noFill/>
                  <a:ln w="25400" algn="ctr">
                    <a:solidFill>
                      <a:schemeClr val="tx1"/>
                    </a:solidFill>
                    <a:round/>
                    <a:headEnd type="oval" w="sm" len="sm"/>
                    <a:tailEnd type="oval" w="sm" len="sm"/>
                  </a:ln>
                </p:spPr>
              </p:cxnSp>
              <p:cxnSp>
                <p:nvCxnSpPr>
                  <p:cNvPr id="54306" name="Gerade Verbindung 54"/>
                  <p:cNvCxnSpPr>
                    <a:cxnSpLocks noChangeShapeType="1"/>
                  </p:cNvCxnSpPr>
                  <p:nvPr/>
                </p:nvCxnSpPr>
                <p:spPr bwMode="auto">
                  <a:xfrm rot="16200000" flipH="1">
                    <a:off x="5036347" y="3679033"/>
                    <a:ext cx="357190" cy="3"/>
                  </a:xfrm>
                  <a:prstGeom prst="line">
                    <a:avLst/>
                  </a:prstGeom>
                  <a:noFill/>
                  <a:ln w="25400" algn="ctr">
                    <a:solidFill>
                      <a:schemeClr val="tx1"/>
                    </a:solidFill>
                    <a:prstDash val="dashDot"/>
                    <a:round/>
                    <a:headEnd type="oval" w="sm" len="sm"/>
                    <a:tailEnd type="oval" w="sm" len="sm"/>
                  </a:ln>
                </p:spPr>
              </p:cxnSp>
            </p:grpSp>
            <p:sp>
              <p:nvSpPr>
                <p:cNvPr id="54307" name="Textfeld 44"/>
                <p:cNvSpPr txBox="1">
                  <a:spLocks noChangeArrowheads="1"/>
                </p:cNvSpPr>
                <p:nvPr/>
              </p:nvSpPr>
              <p:spPr bwMode="auto">
                <a:xfrm>
                  <a:off x="3571204" y="4366342"/>
                  <a:ext cx="438185" cy="366575"/>
                </a:xfrm>
                <a:prstGeom prst="rect">
                  <a:avLst/>
                </a:prstGeom>
                <a:noFill/>
                <a:ln w="9525">
                  <a:noFill/>
                  <a:miter lim="800000"/>
                  <a:headEnd/>
                  <a:tailEnd/>
                </a:ln>
              </p:spPr>
              <p:txBody>
                <a:bodyPr wrap="none">
                  <a:spAutoFit/>
                </a:bodyPr>
                <a:lstStyle/>
                <a:p>
                  <a:pPr algn="l">
                    <a:spcBef>
                      <a:spcPct val="0"/>
                    </a:spcBef>
                  </a:pPr>
                  <a:r>
                    <a:rPr lang="de-DE"/>
                    <a:t>L1</a:t>
                  </a:r>
                </a:p>
              </p:txBody>
            </p:sp>
            <p:sp>
              <p:nvSpPr>
                <p:cNvPr id="54308" name="Textfeld 45"/>
                <p:cNvSpPr txBox="1">
                  <a:spLocks noChangeArrowheads="1"/>
                </p:cNvSpPr>
                <p:nvPr/>
              </p:nvSpPr>
              <p:spPr bwMode="auto">
                <a:xfrm>
                  <a:off x="3928420" y="4366342"/>
                  <a:ext cx="438185" cy="366575"/>
                </a:xfrm>
                <a:prstGeom prst="rect">
                  <a:avLst/>
                </a:prstGeom>
                <a:noFill/>
                <a:ln w="9525">
                  <a:noFill/>
                  <a:miter lim="800000"/>
                  <a:headEnd/>
                  <a:tailEnd/>
                </a:ln>
              </p:spPr>
              <p:txBody>
                <a:bodyPr wrap="none">
                  <a:spAutoFit/>
                </a:bodyPr>
                <a:lstStyle/>
                <a:p>
                  <a:pPr algn="l">
                    <a:spcBef>
                      <a:spcPct val="0"/>
                    </a:spcBef>
                  </a:pPr>
                  <a:r>
                    <a:rPr lang="de-DE"/>
                    <a:t>L2</a:t>
                  </a:r>
                  <a:endParaRPr lang="de-AT"/>
                </a:p>
              </p:txBody>
            </p:sp>
            <p:sp>
              <p:nvSpPr>
                <p:cNvPr id="54309" name="Textfeld 46"/>
                <p:cNvSpPr txBox="1">
                  <a:spLocks noChangeArrowheads="1"/>
                </p:cNvSpPr>
                <p:nvPr/>
              </p:nvSpPr>
              <p:spPr bwMode="auto">
                <a:xfrm>
                  <a:off x="4285636" y="4366342"/>
                  <a:ext cx="438186" cy="366575"/>
                </a:xfrm>
                <a:prstGeom prst="rect">
                  <a:avLst/>
                </a:prstGeom>
                <a:noFill/>
                <a:ln w="9525">
                  <a:noFill/>
                  <a:miter lim="800000"/>
                  <a:headEnd/>
                  <a:tailEnd/>
                </a:ln>
              </p:spPr>
              <p:txBody>
                <a:bodyPr wrap="none">
                  <a:spAutoFit/>
                </a:bodyPr>
                <a:lstStyle/>
                <a:p>
                  <a:pPr algn="l">
                    <a:spcBef>
                      <a:spcPct val="0"/>
                    </a:spcBef>
                  </a:pPr>
                  <a:r>
                    <a:rPr lang="de-DE"/>
                    <a:t>L3</a:t>
                  </a:r>
                  <a:endParaRPr lang="de-AT"/>
                </a:p>
              </p:txBody>
            </p:sp>
            <p:sp>
              <p:nvSpPr>
                <p:cNvPr id="54310" name="Textfeld 47"/>
                <p:cNvSpPr txBox="1">
                  <a:spLocks noChangeArrowheads="1"/>
                </p:cNvSpPr>
                <p:nvPr/>
              </p:nvSpPr>
              <p:spPr bwMode="auto">
                <a:xfrm>
                  <a:off x="4685614" y="4365625"/>
                  <a:ext cx="351409" cy="369285"/>
                </a:xfrm>
                <a:prstGeom prst="rect">
                  <a:avLst/>
                </a:prstGeom>
                <a:noFill/>
                <a:ln w="9525">
                  <a:noFill/>
                  <a:miter lim="800000"/>
                  <a:headEnd/>
                  <a:tailEnd/>
                </a:ln>
              </p:spPr>
              <p:txBody>
                <a:bodyPr wrap="none">
                  <a:spAutoFit/>
                </a:bodyPr>
                <a:lstStyle/>
                <a:p>
                  <a:pPr algn="l">
                    <a:spcBef>
                      <a:spcPct val="0"/>
                    </a:spcBef>
                  </a:pPr>
                  <a:r>
                    <a:rPr lang="de-DE"/>
                    <a:t>N</a:t>
                  </a:r>
                  <a:endParaRPr lang="de-AT"/>
                </a:p>
              </p:txBody>
            </p:sp>
            <p:sp>
              <p:nvSpPr>
                <p:cNvPr id="54311" name="Textfeld 48"/>
                <p:cNvSpPr txBox="1">
                  <a:spLocks noChangeArrowheads="1"/>
                </p:cNvSpPr>
                <p:nvPr/>
              </p:nvSpPr>
              <p:spPr bwMode="auto">
                <a:xfrm>
                  <a:off x="4971492" y="3856945"/>
                  <a:ext cx="488989" cy="366576"/>
                </a:xfrm>
                <a:prstGeom prst="rect">
                  <a:avLst/>
                </a:prstGeom>
                <a:noFill/>
                <a:ln w="9525">
                  <a:noFill/>
                  <a:miter lim="800000"/>
                  <a:headEnd/>
                  <a:tailEnd/>
                </a:ln>
              </p:spPr>
              <p:txBody>
                <a:bodyPr wrap="none">
                  <a:spAutoFit/>
                </a:bodyPr>
                <a:lstStyle/>
                <a:p>
                  <a:pPr algn="l">
                    <a:spcBef>
                      <a:spcPct val="0"/>
                    </a:spcBef>
                  </a:pPr>
                  <a:r>
                    <a:rPr lang="de-DE"/>
                    <a:t>PE</a:t>
                  </a:r>
                  <a:endParaRPr lang="de-AT"/>
                </a:p>
              </p:txBody>
            </p:sp>
          </p:grpSp>
        </p:grpSp>
      </p:grpSp>
      <p:sp>
        <p:nvSpPr>
          <p:cNvPr id="54312" name="Text Box 40"/>
          <p:cNvSpPr txBox="1">
            <a:spLocks noChangeArrowheads="1"/>
          </p:cNvSpPr>
          <p:nvPr/>
        </p:nvSpPr>
        <p:spPr bwMode="auto">
          <a:xfrm>
            <a:off x="533400" y="3581400"/>
            <a:ext cx="2133600" cy="2016125"/>
          </a:xfrm>
          <a:prstGeom prst="rect">
            <a:avLst/>
          </a:prstGeom>
          <a:noFill/>
          <a:ln w="12700" algn="ctr">
            <a:noFill/>
            <a:miter lim="800000"/>
            <a:headEnd/>
            <a:tailEnd/>
          </a:ln>
          <a:effectLst/>
        </p:spPr>
        <p:txBody>
          <a:bodyPr>
            <a:spAutoFit/>
          </a:bodyPr>
          <a:lstStyle/>
          <a:p>
            <a:r>
              <a:rPr lang="en-US"/>
              <a:t>3 Phase transformer secondary</a:t>
            </a:r>
          </a:p>
          <a:p>
            <a:r>
              <a:rPr lang="en-US"/>
              <a:t>WYE connected</a:t>
            </a:r>
          </a:p>
          <a:p>
            <a:r>
              <a:rPr lang="en-US"/>
              <a:t>With Neutral Grounded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dirty="0"/>
              <a:t>Schematic of </a:t>
            </a:r>
            <a:r>
              <a:rPr lang="en-US" dirty="0" smtClean="0"/>
              <a:t>drive, input in green</a:t>
            </a:r>
            <a:endParaRPr lang="en-US" dirty="0"/>
          </a:p>
        </p:txBody>
      </p:sp>
      <p:graphicFrame>
        <p:nvGraphicFramePr>
          <p:cNvPr id="112649" name="Object 9"/>
          <p:cNvGraphicFramePr>
            <a:graphicFrameLocks noChangeAspect="1"/>
          </p:cNvGraphicFramePr>
          <p:nvPr>
            <p:ph sz="half" idx="2"/>
          </p:nvPr>
        </p:nvGraphicFramePr>
        <p:xfrm>
          <a:off x="762000" y="1752600"/>
          <a:ext cx="7543800" cy="3816350"/>
        </p:xfrm>
        <a:graphic>
          <a:graphicData uri="http://schemas.openxmlformats.org/presentationml/2006/ole">
            <p:oleObj spid="_x0000_s112649" name="Visio" r:id="rId3" imgW="9343228" imgH="4728261" progId="Visio.Drawing.11">
              <p:embed/>
            </p:oleObj>
          </a:graphicData>
        </a:graphic>
      </p:graphicFrame>
      <p:sp>
        <p:nvSpPr>
          <p:cNvPr id="5" name="Rectangle 4"/>
          <p:cNvSpPr/>
          <p:nvPr/>
        </p:nvSpPr>
        <p:spPr bwMode="auto">
          <a:xfrm>
            <a:off x="2819400" y="2133600"/>
            <a:ext cx="1828800" cy="1752600"/>
          </a:xfrm>
          <a:prstGeom prst="rect">
            <a:avLst/>
          </a:prstGeom>
          <a:solidFill>
            <a:schemeClr val="accent1">
              <a:alpha val="28000"/>
            </a:schemeClr>
          </a:solidFill>
          <a:ln w="12700" cap="flat" cmpd="sng" algn="ctr">
            <a:solidFill>
              <a:schemeClr val="tx1"/>
            </a:solidFill>
            <a:prstDash val="solid"/>
            <a:round/>
            <a:headEnd type="none" w="med" len="med"/>
            <a:tailEnd type="triangl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0"/>
              </a:spcAft>
              <a:buClrTx/>
              <a:buSzTx/>
              <a:buFontTx/>
              <a:buNone/>
              <a:tabLst/>
            </a:pPr>
            <a:endParaRPr kumimoji="0" lang="en-US" sz="1800" b="0" i="0" u="none" strike="noStrike" cap="none" normalizeH="0" baseline="0" smtClean="0">
              <a:ln>
                <a:noFill/>
              </a:ln>
              <a:solidFill>
                <a:schemeClr val="bg2"/>
              </a:solidFill>
              <a:effectLst/>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of 15 HP 460 V, </a:t>
            </a:r>
            <a:br>
              <a:rPr lang="en-US" dirty="0" smtClean="0"/>
            </a:br>
            <a:r>
              <a:rPr lang="en-US" dirty="0" smtClean="0"/>
              <a:t>22 kA Prospective Short Circuit Current.</a:t>
            </a:r>
            <a:endParaRPr lang="en-US" dirty="0"/>
          </a:p>
        </p:txBody>
      </p:sp>
      <p:pic>
        <p:nvPicPr>
          <p:cNvPr id="153603" name="Picture 3"/>
          <p:cNvPicPr>
            <a:picLocks noGrp="1" noChangeAspect="1" noChangeArrowheads="1"/>
          </p:cNvPicPr>
          <p:nvPr>
            <p:ph sz="half" idx="1"/>
          </p:nvPr>
        </p:nvPicPr>
        <p:blipFill>
          <a:blip r:embed="rId2" cstate="print"/>
          <a:srcRect/>
          <a:stretch>
            <a:fillRect/>
          </a:stretch>
        </p:blipFill>
        <p:spPr bwMode="auto">
          <a:xfrm>
            <a:off x="1295400" y="1528265"/>
            <a:ext cx="6858000" cy="41538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Input Current, Line 1</a:t>
            </a:r>
            <a:endParaRPr lang="en-US" dirty="0"/>
          </a:p>
        </p:txBody>
      </p:sp>
      <p:sp>
        <p:nvSpPr>
          <p:cNvPr id="3" name="Content Placeholder 2"/>
          <p:cNvSpPr>
            <a:spLocks noGrp="1"/>
          </p:cNvSpPr>
          <p:nvPr>
            <p:ph sz="half" idx="1"/>
          </p:nvPr>
        </p:nvSpPr>
        <p:spPr>
          <a:xfrm>
            <a:off x="457200" y="4953000"/>
            <a:ext cx="8153400" cy="792162"/>
          </a:xfrm>
        </p:spPr>
        <p:txBody>
          <a:bodyPr/>
          <a:lstStyle/>
          <a:p>
            <a:r>
              <a:rPr lang="en-US" dirty="0" smtClean="0"/>
              <a:t>The current is a double pulse pattern. It only flows when the input voltage is higher than the dc bus.</a:t>
            </a:r>
            <a:endParaRPr lang="en-US" dirty="0"/>
          </a:p>
        </p:txBody>
      </p:sp>
      <p:pic>
        <p:nvPicPr>
          <p:cNvPr id="155651" name="Picture 3"/>
          <p:cNvPicPr>
            <a:picLocks noGrp="1" noChangeAspect="1" noChangeArrowheads="1"/>
          </p:cNvPicPr>
          <p:nvPr>
            <p:ph sz="half" idx="2"/>
          </p:nvPr>
        </p:nvPicPr>
        <p:blipFill>
          <a:blip r:embed="rId2" cstate="print"/>
          <a:srcRect/>
          <a:stretch>
            <a:fillRect/>
          </a:stretch>
        </p:blipFill>
        <p:spPr bwMode="auto">
          <a:xfrm>
            <a:off x="304800" y="2248411"/>
            <a:ext cx="8407400" cy="20563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Input Current, Line 1, Line 2, and Line 3</a:t>
            </a:r>
            <a:endParaRPr lang="en-US" dirty="0"/>
          </a:p>
        </p:txBody>
      </p:sp>
      <p:sp>
        <p:nvSpPr>
          <p:cNvPr id="3" name="Content Placeholder 2"/>
          <p:cNvSpPr>
            <a:spLocks noGrp="1"/>
          </p:cNvSpPr>
          <p:nvPr>
            <p:ph sz="half" idx="1"/>
          </p:nvPr>
        </p:nvSpPr>
        <p:spPr>
          <a:xfrm>
            <a:off x="457200" y="5486400"/>
            <a:ext cx="8153400" cy="792162"/>
          </a:xfrm>
        </p:spPr>
        <p:txBody>
          <a:bodyPr/>
          <a:lstStyle/>
          <a:p>
            <a:r>
              <a:rPr lang="en-US" dirty="0" smtClean="0"/>
              <a:t>There are six pulses per cycle, two from each phase.</a:t>
            </a:r>
            <a:endParaRPr lang="en-US" dirty="0"/>
          </a:p>
        </p:txBody>
      </p:sp>
      <p:pic>
        <p:nvPicPr>
          <p:cNvPr id="156675" name="Picture 3"/>
          <p:cNvPicPr>
            <a:picLocks noGrp="1" noChangeAspect="1" noChangeArrowheads="1"/>
          </p:cNvPicPr>
          <p:nvPr>
            <p:ph sz="half" idx="2"/>
          </p:nvPr>
        </p:nvPicPr>
        <p:blipFill>
          <a:blip r:embed="rId2" cstate="print"/>
          <a:srcRect/>
          <a:stretch>
            <a:fillRect/>
          </a:stretch>
        </p:blipFill>
        <p:spPr bwMode="auto">
          <a:xfrm>
            <a:off x="304800" y="2248411"/>
            <a:ext cx="8407400" cy="20563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E08_EN">
  <a:themeElements>
    <a:clrScheme name="SE08_EN 2">
      <a:dk1>
        <a:srgbClr val="000000"/>
      </a:dk1>
      <a:lt1>
        <a:srgbClr val="FFFFFF"/>
      </a:lt1>
      <a:dk2>
        <a:srgbClr val="000000"/>
      </a:dk2>
      <a:lt2>
        <a:srgbClr val="626469"/>
      </a:lt2>
      <a:accent1>
        <a:srgbClr val="009530"/>
      </a:accent1>
      <a:accent2>
        <a:srgbClr val="B10043"/>
      </a:accent2>
      <a:accent3>
        <a:srgbClr val="FFFFFF"/>
      </a:accent3>
      <a:accent4>
        <a:srgbClr val="000000"/>
      </a:accent4>
      <a:accent5>
        <a:srgbClr val="AAC8AD"/>
      </a:accent5>
      <a:accent6>
        <a:srgbClr val="A0003C"/>
      </a:accent6>
      <a:hlink>
        <a:srgbClr val="42B4E6"/>
      </a:hlink>
      <a:folHlink>
        <a:srgbClr val="4FA600"/>
      </a:folHlink>
    </a:clrScheme>
    <a:fontScheme name="SE08_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bg2"/>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triangle" w="med" len="med"/>
        </a:ln>
        <a:effec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bg2"/>
            </a:solidFill>
            <a:effectLst/>
            <a:latin typeface="Arial" pitchFamily="34" charset="0"/>
          </a:defRPr>
        </a:defPPr>
      </a:lstStyle>
    </a:lnDef>
  </a:objectDefaults>
  <a:extraClrSchemeLst>
    <a:extraClrScheme>
      <a:clrScheme name="SE08_EN 1">
        <a:dk1>
          <a:srgbClr val="FFFFFF"/>
        </a:dk1>
        <a:lt1>
          <a:srgbClr val="FFFFFF"/>
        </a:lt1>
        <a:dk2>
          <a:srgbClr val="B10043"/>
        </a:dk2>
        <a:lt2>
          <a:srgbClr val="FFFFFF"/>
        </a:lt2>
        <a:accent1>
          <a:srgbClr val="FFFFFF"/>
        </a:accent1>
        <a:accent2>
          <a:srgbClr val="B10043"/>
        </a:accent2>
        <a:accent3>
          <a:srgbClr val="D5AAB0"/>
        </a:accent3>
        <a:accent4>
          <a:srgbClr val="DADADA"/>
        </a:accent4>
        <a:accent5>
          <a:srgbClr val="FFFFFF"/>
        </a:accent5>
        <a:accent6>
          <a:srgbClr val="A0003C"/>
        </a:accent6>
        <a:hlink>
          <a:srgbClr val="42B4E6"/>
        </a:hlink>
        <a:folHlink>
          <a:srgbClr val="9FA0A4"/>
        </a:folHlink>
      </a:clrScheme>
      <a:clrMap bg1="dk2" tx1="lt1" bg2="dk1" tx2="lt2" accent1="accent1" accent2="accent2" accent3="accent3" accent4="accent4" accent5="accent5" accent6="accent6" hlink="hlink" folHlink="folHlink"/>
    </a:extraClrScheme>
    <a:extraClrScheme>
      <a:clrScheme name="SE08_EN 2">
        <a:dk1>
          <a:srgbClr val="000000"/>
        </a:dk1>
        <a:lt1>
          <a:srgbClr val="FFFFFF"/>
        </a:lt1>
        <a:dk2>
          <a:srgbClr val="000000"/>
        </a:dk2>
        <a:lt2>
          <a:srgbClr val="626469"/>
        </a:lt2>
        <a:accent1>
          <a:srgbClr val="009530"/>
        </a:accent1>
        <a:accent2>
          <a:srgbClr val="B10043"/>
        </a:accent2>
        <a:accent3>
          <a:srgbClr val="FFFFFF"/>
        </a:accent3>
        <a:accent4>
          <a:srgbClr val="000000"/>
        </a:accent4>
        <a:accent5>
          <a:srgbClr val="AAC8AD"/>
        </a:accent5>
        <a:accent6>
          <a:srgbClr val="A0003C"/>
        </a:accent6>
        <a:hlink>
          <a:srgbClr val="42B4E6"/>
        </a:hlink>
        <a:folHlink>
          <a:srgbClr val="4FA600"/>
        </a:folHlink>
      </a:clrScheme>
      <a:clrMap bg1="lt1" tx1="dk1" bg2="lt2" tx2="dk2" accent1="accent1" accent2="accent2" accent3="accent3" accent4="accent4" accent5="accent5" accent6="accent6" hlink="hlink" folHlink="folHlink"/>
    </a:extraClrScheme>
    <a:extraClrScheme>
      <a:clrScheme name="SE08_EN 3">
        <a:dk1>
          <a:srgbClr val="FFFFFF"/>
        </a:dk1>
        <a:lt1>
          <a:srgbClr val="FFFFFF"/>
        </a:lt1>
        <a:dk2>
          <a:srgbClr val="42B4E6"/>
        </a:dk2>
        <a:lt2>
          <a:srgbClr val="FFFFFF"/>
        </a:lt2>
        <a:accent1>
          <a:srgbClr val="FFFFFF"/>
        </a:accent1>
        <a:accent2>
          <a:srgbClr val="B10043"/>
        </a:accent2>
        <a:accent3>
          <a:srgbClr val="B0D6F0"/>
        </a:accent3>
        <a:accent4>
          <a:srgbClr val="DADADA"/>
        </a:accent4>
        <a:accent5>
          <a:srgbClr val="FFFFFF"/>
        </a:accent5>
        <a:accent6>
          <a:srgbClr val="A0003C"/>
        </a:accent6>
        <a:hlink>
          <a:srgbClr val="42B4E6"/>
        </a:hlink>
        <a:folHlink>
          <a:srgbClr val="FFFFFF"/>
        </a:folHlink>
      </a:clrScheme>
      <a:clrMap bg1="dk2" tx1="lt1" bg2="dk1" tx2="lt2" accent1="accent1" accent2="accent2" accent3="accent3" accent4="accent4" accent5="accent5" accent6="accent6" hlink="hlink" folHlink="folHlink"/>
    </a:extraClrScheme>
    <a:extraClrScheme>
      <a:clrScheme name="SE08_EN 4">
        <a:dk1>
          <a:srgbClr val="FFFFFF"/>
        </a:dk1>
        <a:lt1>
          <a:srgbClr val="FFFFFF"/>
        </a:lt1>
        <a:dk2>
          <a:srgbClr val="4FA600"/>
        </a:dk2>
        <a:lt2>
          <a:srgbClr val="FFFFFF"/>
        </a:lt2>
        <a:accent1>
          <a:srgbClr val="FFFFFF"/>
        </a:accent1>
        <a:accent2>
          <a:srgbClr val="FFFFFF"/>
        </a:accent2>
        <a:accent3>
          <a:srgbClr val="B2D0AA"/>
        </a:accent3>
        <a:accent4>
          <a:srgbClr val="DADADA"/>
        </a:accent4>
        <a:accent5>
          <a:srgbClr val="FFFFFF"/>
        </a:accent5>
        <a:accent6>
          <a:srgbClr val="E7E7E7"/>
        </a:accent6>
        <a:hlink>
          <a:srgbClr val="FFFFFF"/>
        </a:hlink>
        <a:folHlink>
          <a:srgbClr val="FFFFFF"/>
        </a:folHlink>
      </a:clrScheme>
      <a:clrMap bg1="dk2" tx1="lt1" bg2="dk1" tx2="lt2" accent1="accent1" accent2="accent2" accent3="accent3" accent4="accent4" accent5="accent5" accent6="accent6" hlink="hlink" folHlink="folHlink"/>
    </a:extraClrScheme>
    <a:extraClrScheme>
      <a:clrScheme name="SE08_EN 5">
        <a:dk1>
          <a:srgbClr val="FFFFFF"/>
        </a:dk1>
        <a:lt1>
          <a:srgbClr val="FFFFFF"/>
        </a:lt1>
        <a:dk2>
          <a:srgbClr val="009530"/>
        </a:dk2>
        <a:lt2>
          <a:srgbClr val="FFFFFF"/>
        </a:lt2>
        <a:accent1>
          <a:srgbClr val="FFFFFF"/>
        </a:accent1>
        <a:accent2>
          <a:srgbClr val="FFFFFF"/>
        </a:accent2>
        <a:accent3>
          <a:srgbClr val="AAC8AD"/>
        </a:accent3>
        <a:accent4>
          <a:srgbClr val="DADADA"/>
        </a:accent4>
        <a:accent5>
          <a:srgbClr val="FFFFFF"/>
        </a:accent5>
        <a:accent6>
          <a:srgbClr val="E7E7E7"/>
        </a:accent6>
        <a:hlink>
          <a:srgbClr val="FFFFFF"/>
        </a:hlink>
        <a:folHlink>
          <a:srgbClr val="FFFF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E08_EN 4">
    <a:dk1>
      <a:srgbClr val="FFFFFF"/>
    </a:dk1>
    <a:lt1>
      <a:srgbClr val="FFFFFF"/>
    </a:lt1>
    <a:dk2>
      <a:srgbClr val="4FA600"/>
    </a:dk2>
    <a:lt2>
      <a:srgbClr val="FFFFFF"/>
    </a:lt2>
    <a:accent1>
      <a:srgbClr val="FFFFFF"/>
    </a:accent1>
    <a:accent2>
      <a:srgbClr val="FFFFFF"/>
    </a:accent2>
    <a:accent3>
      <a:srgbClr val="B2D0AA"/>
    </a:accent3>
    <a:accent4>
      <a:srgbClr val="DADADA"/>
    </a:accent4>
    <a:accent5>
      <a:srgbClr val="FFFFFF"/>
    </a:accent5>
    <a:accent6>
      <a:srgbClr val="E7E7E7"/>
    </a:accent6>
    <a:hlink>
      <a:srgbClr val="FFFFFF"/>
    </a:hlink>
    <a:folHlink>
      <a:srgbClr val="FFFFFF"/>
    </a:folHlink>
  </a:clrScheme>
</a:themeOverride>
</file>

<file path=ppt/theme/themeOverride2.xml><?xml version="1.0" encoding="utf-8"?>
<a:themeOverride xmlns:a="http://schemas.openxmlformats.org/drawingml/2006/main">
  <a:clrScheme name="SE08_EN 1">
    <a:dk1>
      <a:srgbClr val="FFFFFF"/>
    </a:dk1>
    <a:lt1>
      <a:srgbClr val="FFFFFF"/>
    </a:lt1>
    <a:dk2>
      <a:srgbClr val="B10043"/>
    </a:dk2>
    <a:lt2>
      <a:srgbClr val="FFFFFF"/>
    </a:lt2>
    <a:accent1>
      <a:srgbClr val="FFFFFF"/>
    </a:accent1>
    <a:accent2>
      <a:srgbClr val="B10043"/>
    </a:accent2>
    <a:accent3>
      <a:srgbClr val="D5AAB0"/>
    </a:accent3>
    <a:accent4>
      <a:srgbClr val="DADADA"/>
    </a:accent4>
    <a:accent5>
      <a:srgbClr val="FFFFFF"/>
    </a:accent5>
    <a:accent6>
      <a:srgbClr val="A0003C"/>
    </a:accent6>
    <a:hlink>
      <a:srgbClr val="42B4E6"/>
    </a:hlink>
    <a:folHlink>
      <a:srgbClr val="9FA0A4"/>
    </a:folHlink>
  </a:clrScheme>
</a:themeOverride>
</file>

<file path=ppt/theme/themeOverride3.xml><?xml version="1.0" encoding="utf-8"?>
<a:themeOverride xmlns:a="http://schemas.openxmlformats.org/drawingml/2006/main">
  <a:clrScheme name="SE08_EN 4">
    <a:dk1>
      <a:srgbClr val="FFFFFF"/>
    </a:dk1>
    <a:lt1>
      <a:srgbClr val="FFFFFF"/>
    </a:lt1>
    <a:dk2>
      <a:srgbClr val="4FA600"/>
    </a:dk2>
    <a:lt2>
      <a:srgbClr val="FFFFFF"/>
    </a:lt2>
    <a:accent1>
      <a:srgbClr val="FFFFFF"/>
    </a:accent1>
    <a:accent2>
      <a:srgbClr val="FFFFFF"/>
    </a:accent2>
    <a:accent3>
      <a:srgbClr val="B2D0AA"/>
    </a:accent3>
    <a:accent4>
      <a:srgbClr val="DADADA"/>
    </a:accent4>
    <a:accent5>
      <a:srgbClr val="FFFFFF"/>
    </a:accent5>
    <a:accent6>
      <a:srgbClr val="E7E7E7"/>
    </a:accent6>
    <a:hlink>
      <a:srgbClr val="FFFFFF"/>
    </a:hlink>
    <a:folHlink>
      <a:srgbClr val="FFFFFF"/>
    </a:folHlink>
  </a:clrScheme>
</a:themeOverride>
</file>

<file path=ppt/theme/themeOverride4.xml><?xml version="1.0" encoding="utf-8"?>
<a:themeOverride xmlns:a="http://schemas.openxmlformats.org/drawingml/2006/main">
  <a:clrScheme name="SE08_EN 4">
    <a:dk1>
      <a:srgbClr val="FFFFFF"/>
    </a:dk1>
    <a:lt1>
      <a:srgbClr val="FFFFFF"/>
    </a:lt1>
    <a:dk2>
      <a:srgbClr val="4FA600"/>
    </a:dk2>
    <a:lt2>
      <a:srgbClr val="FFFFFF"/>
    </a:lt2>
    <a:accent1>
      <a:srgbClr val="FFFFFF"/>
    </a:accent1>
    <a:accent2>
      <a:srgbClr val="FFFFFF"/>
    </a:accent2>
    <a:accent3>
      <a:srgbClr val="B2D0AA"/>
    </a:accent3>
    <a:accent4>
      <a:srgbClr val="DADADA"/>
    </a:accent4>
    <a:accent5>
      <a:srgbClr val="FFFFFF"/>
    </a:accent5>
    <a:accent6>
      <a:srgbClr val="E7E7E7"/>
    </a:accent6>
    <a:hlink>
      <a:srgbClr val="FFFFFF"/>
    </a:hlink>
    <a:folHlink>
      <a:srgbClr val="FFFFFF"/>
    </a:folHlink>
  </a:clrScheme>
</a:themeOverride>
</file>

<file path=ppt/theme/themeOverride5.xml><?xml version="1.0" encoding="utf-8"?>
<a:themeOverride xmlns:a="http://schemas.openxmlformats.org/drawingml/2006/main">
  <a:clrScheme name="SE08_EN 4">
    <a:dk1>
      <a:srgbClr val="FFFFFF"/>
    </a:dk1>
    <a:lt1>
      <a:srgbClr val="FFFFFF"/>
    </a:lt1>
    <a:dk2>
      <a:srgbClr val="4FA600"/>
    </a:dk2>
    <a:lt2>
      <a:srgbClr val="FFFFFF"/>
    </a:lt2>
    <a:accent1>
      <a:srgbClr val="FFFFFF"/>
    </a:accent1>
    <a:accent2>
      <a:srgbClr val="FFFFFF"/>
    </a:accent2>
    <a:accent3>
      <a:srgbClr val="B2D0AA"/>
    </a:accent3>
    <a:accent4>
      <a:srgbClr val="DADADA"/>
    </a:accent4>
    <a:accent5>
      <a:srgbClr val="FFFFFF"/>
    </a:accent5>
    <a:accent6>
      <a:srgbClr val="E7E7E7"/>
    </a:accent6>
    <a:hlink>
      <a:srgbClr val="FFFFFF"/>
    </a:hlink>
    <a:folHlink>
      <a:srgbClr val="FFFFFF"/>
    </a:folHlink>
  </a:clrScheme>
</a:themeOverride>
</file>

<file path=docProps/app.xml><?xml version="1.0" encoding="utf-8"?>
<Properties xmlns="http://schemas.openxmlformats.org/officeDocument/2006/extended-properties" xmlns:vt="http://schemas.openxmlformats.org/officeDocument/2006/docPropsVTypes">
  <Template>SE08_EN</Template>
  <TotalTime>2522</TotalTime>
  <Words>858</Words>
  <Application>Microsoft Office PowerPoint</Application>
  <PresentationFormat>On-screen Show (4:3)</PresentationFormat>
  <Paragraphs>139</Paragraphs>
  <Slides>34</Slides>
  <Notes>10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SE08_EN</vt:lpstr>
      <vt:lpstr>Visio</vt:lpstr>
      <vt:lpstr>Waveforms of VFDs</vt:lpstr>
      <vt:lpstr>Overall Principles</vt:lpstr>
      <vt:lpstr>Four areas of VFD Measurements</vt:lpstr>
      <vt:lpstr>Input Voltages and Currents</vt:lpstr>
      <vt:lpstr>Typical Mains Topology: Solidly grounded Neutral</vt:lpstr>
      <vt:lpstr>Schematic of drive, input in green</vt:lpstr>
      <vt:lpstr>Simulation of 15 HP 460 V,  22 kA Prospective Short Circuit Current.</vt:lpstr>
      <vt:lpstr>Input Current, Line 1</vt:lpstr>
      <vt:lpstr>Input Current, Line 1, Line 2, and Line 3</vt:lpstr>
      <vt:lpstr>Data Bulletin 8800DB0801</vt:lpstr>
      <vt:lpstr>5 kA Prospective Short Circuit Current</vt:lpstr>
      <vt:lpstr>100 kA Prospective Short Circuit Current</vt:lpstr>
      <vt:lpstr>100 kA Prospective Short Circuit Current, but added line reactor</vt:lpstr>
      <vt:lpstr>100 kA Prospective Short Circuit Current, but added dc choke</vt:lpstr>
      <vt:lpstr>Drive with large dc choke.  The line currents have a leading edge and the current does not go to zero in the middle.</vt:lpstr>
      <vt:lpstr>Simulation of 15 HP 460 V,  Single Phase input power.</vt:lpstr>
      <vt:lpstr>Single Phase Input Current</vt:lpstr>
      <vt:lpstr>Single Phase to 3 Phase comparison</vt:lpstr>
      <vt:lpstr>3 phase Input Voltage, Line 1 to Line 2.</vt:lpstr>
      <vt:lpstr>Input Voltage, Line 1 to Line 2.  Line resistance increased to 0.25 Ohms  (for this chart only). This causes  “Flat-Topping”</vt:lpstr>
      <vt:lpstr>Input Voltage, Line 1 to Ground, 277 V, 22 kA PSCC</vt:lpstr>
      <vt:lpstr>VFD dc bus voltages</vt:lpstr>
      <vt:lpstr>Schematic of drive, dc bus in green</vt:lpstr>
      <vt:lpstr>DC Bus voltage, Zoomed in</vt:lpstr>
      <vt:lpstr>DC Bus Voltage, Scale 200 V / Division</vt:lpstr>
      <vt:lpstr>Single Phase input: DC Bus Voltage. Note the ripple is much larger. More capacitance is needed  by about  2 to 3 times.</vt:lpstr>
      <vt:lpstr>DC bus voltage with respect to ground.</vt:lpstr>
      <vt:lpstr>Mains Topology</vt:lpstr>
      <vt:lpstr>DC bus voltage with respect to ground,  Corner grounded Delta.</vt:lpstr>
      <vt:lpstr>DC bus voltage with respect to ground,  High Leg Delta.</vt:lpstr>
      <vt:lpstr>VFD Output voltages</vt:lpstr>
      <vt:lpstr>Schematic of drive, Output IGBTs</vt:lpstr>
      <vt:lpstr>PWM waveform</vt:lpstr>
      <vt:lpstr>Live Demo</vt:lpstr>
    </vt:vector>
  </TitlesOfParts>
  <Company>Schneider Electric North America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Noise Reduction in VFDs</dc:title>
  <dc:creator>Jim Crook</dc:creator>
  <cp:lastModifiedBy>James C Crook - SESA34071</cp:lastModifiedBy>
  <cp:revision>125</cp:revision>
  <dcterms:created xsi:type="dcterms:W3CDTF">2010-02-18T19:07:32Z</dcterms:created>
  <dcterms:modified xsi:type="dcterms:W3CDTF">2013-10-21T18:18:55Z</dcterms:modified>
</cp:coreProperties>
</file>