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2.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xls" ContentType="application/vnd.ms-exce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
  </p:notesMasterIdLst>
  <p:handoutMasterIdLst>
    <p:handoutMasterId r:id="rId5"/>
  </p:handoutMasterIdLst>
  <p:sldIdLst>
    <p:sldId id="256" r:id="rId2"/>
    <p:sldId id="257" r:id="rId3"/>
  </p:sldIdLst>
  <p:sldSz cx="9144000" cy="6858000" type="letter"/>
  <p:notesSz cx="7010400" cy="9236075"/>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900" b="1" kern="1200">
        <a:solidFill>
          <a:schemeClr val="tx1"/>
        </a:solidFill>
        <a:latin typeface="Times New Roman" pitchFamily="18" charset="0"/>
        <a:ea typeface="+mn-ea"/>
        <a:cs typeface="+mn-cs"/>
      </a:defRPr>
    </a:lvl1pPr>
    <a:lvl2pPr marL="342900" indent="114300" algn="l" rtl="0" eaLnBrk="0" fontAlgn="base" hangingPunct="0">
      <a:spcBef>
        <a:spcPct val="0"/>
      </a:spcBef>
      <a:spcAft>
        <a:spcPct val="0"/>
      </a:spcAft>
      <a:defRPr sz="900" b="1" kern="1200">
        <a:solidFill>
          <a:schemeClr val="tx1"/>
        </a:solidFill>
        <a:latin typeface="Times New Roman" pitchFamily="18" charset="0"/>
        <a:ea typeface="+mn-ea"/>
        <a:cs typeface="+mn-cs"/>
      </a:defRPr>
    </a:lvl2pPr>
    <a:lvl3pPr marL="685800" indent="228600" algn="l" rtl="0" eaLnBrk="0" fontAlgn="base" hangingPunct="0">
      <a:spcBef>
        <a:spcPct val="0"/>
      </a:spcBef>
      <a:spcAft>
        <a:spcPct val="0"/>
      </a:spcAft>
      <a:defRPr sz="900" b="1" kern="1200">
        <a:solidFill>
          <a:schemeClr val="tx1"/>
        </a:solidFill>
        <a:latin typeface="Times New Roman" pitchFamily="18" charset="0"/>
        <a:ea typeface="+mn-ea"/>
        <a:cs typeface="+mn-cs"/>
      </a:defRPr>
    </a:lvl3pPr>
    <a:lvl4pPr marL="1028700" indent="342900" algn="l" rtl="0" eaLnBrk="0" fontAlgn="base" hangingPunct="0">
      <a:spcBef>
        <a:spcPct val="0"/>
      </a:spcBef>
      <a:spcAft>
        <a:spcPct val="0"/>
      </a:spcAft>
      <a:defRPr sz="900" b="1" kern="1200">
        <a:solidFill>
          <a:schemeClr val="tx1"/>
        </a:solidFill>
        <a:latin typeface="Times New Roman" pitchFamily="18" charset="0"/>
        <a:ea typeface="+mn-ea"/>
        <a:cs typeface="+mn-cs"/>
      </a:defRPr>
    </a:lvl4pPr>
    <a:lvl5pPr marL="1371600" indent="457200" algn="l" rtl="0" eaLnBrk="0" fontAlgn="base" hangingPunct="0">
      <a:spcBef>
        <a:spcPct val="0"/>
      </a:spcBef>
      <a:spcAft>
        <a:spcPct val="0"/>
      </a:spcAft>
      <a:defRPr sz="900" b="1" kern="1200">
        <a:solidFill>
          <a:schemeClr val="tx1"/>
        </a:solidFill>
        <a:latin typeface="Times New Roman" pitchFamily="18" charset="0"/>
        <a:ea typeface="+mn-ea"/>
        <a:cs typeface="+mn-cs"/>
      </a:defRPr>
    </a:lvl5pPr>
    <a:lvl6pPr marL="2286000" algn="l" defTabSz="914400" rtl="0" eaLnBrk="1" latinLnBrk="0" hangingPunct="1">
      <a:defRPr sz="900" b="1" kern="1200">
        <a:solidFill>
          <a:schemeClr val="tx1"/>
        </a:solidFill>
        <a:latin typeface="Times New Roman" pitchFamily="18" charset="0"/>
        <a:ea typeface="+mn-ea"/>
        <a:cs typeface="+mn-cs"/>
      </a:defRPr>
    </a:lvl6pPr>
    <a:lvl7pPr marL="2743200" algn="l" defTabSz="914400" rtl="0" eaLnBrk="1" latinLnBrk="0" hangingPunct="1">
      <a:defRPr sz="900" b="1" kern="1200">
        <a:solidFill>
          <a:schemeClr val="tx1"/>
        </a:solidFill>
        <a:latin typeface="Times New Roman" pitchFamily="18" charset="0"/>
        <a:ea typeface="+mn-ea"/>
        <a:cs typeface="+mn-cs"/>
      </a:defRPr>
    </a:lvl7pPr>
    <a:lvl8pPr marL="3200400" algn="l" defTabSz="914400" rtl="0" eaLnBrk="1" latinLnBrk="0" hangingPunct="1">
      <a:defRPr sz="900" b="1" kern="1200">
        <a:solidFill>
          <a:schemeClr val="tx1"/>
        </a:solidFill>
        <a:latin typeface="Times New Roman" pitchFamily="18" charset="0"/>
        <a:ea typeface="+mn-ea"/>
        <a:cs typeface="+mn-cs"/>
      </a:defRPr>
    </a:lvl8pPr>
    <a:lvl9pPr marL="3657600" algn="l" defTabSz="914400" rtl="0" eaLnBrk="1" latinLnBrk="0" hangingPunct="1">
      <a:defRPr sz="9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napToGrid="0">
      <p:cViewPr varScale="1">
        <p:scale>
          <a:sx n="125" d="100"/>
          <a:sy n="125" d="100"/>
        </p:scale>
        <p:origin x="-195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3.emf"/><Relationship Id="rId18" Type="http://schemas.openxmlformats.org/officeDocument/2006/relationships/image" Target="../media/image18.emf"/><Relationship Id="rId3" Type="http://schemas.openxmlformats.org/officeDocument/2006/relationships/image" Target="../media/image3.emf"/><Relationship Id="rId7" Type="http://schemas.openxmlformats.org/officeDocument/2006/relationships/image" Target="../media/image7.emf"/><Relationship Id="rId12" Type="http://schemas.openxmlformats.org/officeDocument/2006/relationships/image" Target="../media/image12.emf"/><Relationship Id="rId17" Type="http://schemas.openxmlformats.org/officeDocument/2006/relationships/image" Target="../media/image17.emf"/><Relationship Id="rId2" Type="http://schemas.openxmlformats.org/officeDocument/2006/relationships/image" Target="../media/image2.emf"/><Relationship Id="rId16" Type="http://schemas.openxmlformats.org/officeDocument/2006/relationships/image" Target="../media/image16.emf"/><Relationship Id="rId1" Type="http://schemas.openxmlformats.org/officeDocument/2006/relationships/image" Target="../media/image1.emf"/><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emf"/><Relationship Id="rId15" Type="http://schemas.openxmlformats.org/officeDocument/2006/relationships/image" Target="../media/image1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wmf"/><Relationship Id="rId14"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21.wmf"/><Relationship Id="rId7" Type="http://schemas.openxmlformats.org/officeDocument/2006/relationships/image" Target="../media/image25.emf"/><Relationship Id="rId2" Type="http://schemas.openxmlformats.org/officeDocument/2006/relationships/image" Target="../media/image20.emf"/><Relationship Id="rId1" Type="http://schemas.openxmlformats.org/officeDocument/2006/relationships/image" Target="../media/image19.emf"/><Relationship Id="rId6" Type="http://schemas.openxmlformats.org/officeDocument/2006/relationships/image" Target="../media/image24.emf"/><Relationship Id="rId5" Type="http://schemas.openxmlformats.org/officeDocument/2006/relationships/image" Target="../media/image23.wmf"/><Relationship Id="rId4" Type="http://schemas.openxmlformats.org/officeDocument/2006/relationships/image" Target="../media/image2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35038" y="4381500"/>
            <a:ext cx="5140325" cy="4144963"/>
          </a:xfrm>
          <a:prstGeom prst="rect">
            <a:avLst/>
          </a:prstGeom>
          <a:noFill/>
          <a:ln w="12700">
            <a:noFill/>
            <a:miter lim="800000"/>
            <a:headEnd/>
            <a:tailEnd/>
          </a:ln>
          <a:effectLst/>
        </p:spPr>
        <p:txBody>
          <a:bodyPr vert="horz" wrap="square" lIns="92066" tIns="45226" rIns="92066" bIns="4522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099" name="Rectangle 3"/>
          <p:cNvSpPr>
            <a:spLocks noGrp="1" noRot="1" noChangeAspect="1" noChangeArrowheads="1" noTextEdit="1"/>
          </p:cNvSpPr>
          <p:nvPr>
            <p:ph type="sldImg" idx="2"/>
          </p:nvPr>
        </p:nvSpPr>
        <p:spPr bwMode="auto">
          <a:xfrm>
            <a:off x="896938" y="468313"/>
            <a:ext cx="5218112" cy="3913187"/>
          </a:xfrm>
          <a:prstGeom prst="rect">
            <a:avLst/>
          </a:prstGeom>
          <a:noFill/>
          <a:ln w="12700">
            <a:solidFill>
              <a:schemeClr val="tx1"/>
            </a:solidFill>
            <a:miter lim="800000"/>
            <a:headEnd/>
            <a:tailEnd/>
          </a:ln>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Times New Roman" pitchFamily="18" charset="0"/>
        <a:ea typeface="+mn-ea"/>
        <a:cs typeface="+mn-cs"/>
      </a:defRPr>
    </a:lvl1pPr>
    <a:lvl2pPr marL="342900" algn="l" rtl="0" eaLnBrk="0" fontAlgn="base" hangingPunct="0">
      <a:spcBef>
        <a:spcPct val="30000"/>
      </a:spcBef>
      <a:spcAft>
        <a:spcPct val="0"/>
      </a:spcAft>
      <a:defRPr sz="900" kern="1200">
        <a:solidFill>
          <a:schemeClr val="tx1"/>
        </a:solidFill>
        <a:latin typeface="Times New Roman" pitchFamily="18" charset="0"/>
        <a:ea typeface="+mn-ea"/>
        <a:cs typeface="+mn-cs"/>
      </a:defRPr>
    </a:lvl2pPr>
    <a:lvl3pPr marL="685800" algn="l" rtl="0" eaLnBrk="0" fontAlgn="base" hangingPunct="0">
      <a:spcBef>
        <a:spcPct val="30000"/>
      </a:spcBef>
      <a:spcAft>
        <a:spcPct val="0"/>
      </a:spcAft>
      <a:defRPr sz="900" kern="1200">
        <a:solidFill>
          <a:schemeClr val="tx1"/>
        </a:solidFill>
        <a:latin typeface="Times New Roman" pitchFamily="18" charset="0"/>
        <a:ea typeface="+mn-ea"/>
        <a:cs typeface="+mn-cs"/>
      </a:defRPr>
    </a:lvl3pPr>
    <a:lvl4pPr marL="1028700" algn="l" rtl="0" eaLnBrk="0" fontAlgn="base" hangingPunct="0">
      <a:spcBef>
        <a:spcPct val="30000"/>
      </a:spcBef>
      <a:spcAft>
        <a:spcPct val="0"/>
      </a:spcAft>
      <a:defRPr sz="900" kern="1200">
        <a:solidFill>
          <a:schemeClr val="tx1"/>
        </a:solidFill>
        <a:latin typeface="Times New Roman" pitchFamily="18" charset="0"/>
        <a:ea typeface="+mn-ea"/>
        <a:cs typeface="+mn-cs"/>
      </a:defRPr>
    </a:lvl4pPr>
    <a:lvl5pPr marL="1371600" algn="l" rtl="0" eaLnBrk="0" fontAlgn="base" hangingPunct="0">
      <a:spcBef>
        <a:spcPct val="30000"/>
      </a:spcBef>
      <a:spcAft>
        <a:spcPct val="0"/>
      </a:spcAft>
      <a:defRPr sz="900" kern="1200">
        <a:solidFill>
          <a:schemeClr val="tx1"/>
        </a:solidFill>
        <a:latin typeface="Times New Roman" pitchFamily="18" charset="0"/>
        <a:ea typeface="+mn-ea"/>
        <a:cs typeface="+mn-cs"/>
      </a:defRPr>
    </a:lvl5pPr>
    <a:lvl6pPr marL="1716100" algn="l" defTabSz="686440" rtl="0" eaLnBrk="1" latinLnBrk="0" hangingPunct="1">
      <a:defRPr sz="900" kern="1200">
        <a:solidFill>
          <a:schemeClr val="tx1"/>
        </a:solidFill>
        <a:latin typeface="+mn-lt"/>
        <a:ea typeface="+mn-ea"/>
        <a:cs typeface="+mn-cs"/>
      </a:defRPr>
    </a:lvl6pPr>
    <a:lvl7pPr marL="2059320" algn="l" defTabSz="686440" rtl="0" eaLnBrk="1" latinLnBrk="0" hangingPunct="1">
      <a:defRPr sz="900" kern="1200">
        <a:solidFill>
          <a:schemeClr val="tx1"/>
        </a:solidFill>
        <a:latin typeface="+mn-lt"/>
        <a:ea typeface="+mn-ea"/>
        <a:cs typeface="+mn-cs"/>
      </a:defRPr>
    </a:lvl7pPr>
    <a:lvl8pPr marL="2402540" algn="l" defTabSz="686440" rtl="0" eaLnBrk="1" latinLnBrk="0" hangingPunct="1">
      <a:defRPr sz="900" kern="1200">
        <a:solidFill>
          <a:schemeClr val="tx1"/>
        </a:solidFill>
        <a:latin typeface="+mn-lt"/>
        <a:ea typeface="+mn-ea"/>
        <a:cs typeface="+mn-cs"/>
      </a:defRPr>
    </a:lvl8pPr>
    <a:lvl9pPr marL="2745760" algn="l" defTabSz="68644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ln cap="flat"/>
        </p:spPr>
      </p:sp>
      <p:sp>
        <p:nvSpPr>
          <p:cNvPr id="5123"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cap="flat"/>
        </p:spPr>
      </p:sp>
      <p:sp>
        <p:nvSpPr>
          <p:cNvPr id="614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24" y="2129866"/>
            <a:ext cx="7773353" cy="147076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39" y="3886677"/>
            <a:ext cx="6400323" cy="1752044"/>
          </a:xfrm>
        </p:spPr>
        <p:txBody>
          <a:bodyPr/>
          <a:lstStyle>
            <a:lvl1pPr marL="0" indent="0" algn="ctr">
              <a:buNone/>
              <a:defRPr/>
            </a:lvl1pPr>
            <a:lvl2pPr marL="343220" indent="0" algn="ctr">
              <a:buNone/>
              <a:defRPr/>
            </a:lvl2pPr>
            <a:lvl3pPr marL="686440" indent="0" algn="ctr">
              <a:buNone/>
              <a:defRPr/>
            </a:lvl3pPr>
            <a:lvl4pPr marL="1029660" indent="0" algn="ctr">
              <a:buNone/>
              <a:defRPr/>
            </a:lvl4pPr>
            <a:lvl5pPr marL="1372880" indent="0" algn="ctr">
              <a:buNone/>
              <a:defRPr/>
            </a:lvl5pPr>
            <a:lvl6pPr marL="1716100" indent="0" algn="ctr">
              <a:buNone/>
              <a:defRPr/>
            </a:lvl6pPr>
            <a:lvl7pPr marL="2059320" indent="0" algn="ctr">
              <a:buNone/>
              <a:defRPr/>
            </a:lvl7pPr>
            <a:lvl8pPr marL="2402540" indent="0" algn="ctr">
              <a:buNone/>
              <a:defRPr/>
            </a:lvl8pPr>
            <a:lvl9pPr marL="274576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935" y="609044"/>
            <a:ext cx="1942742" cy="548735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324" y="609044"/>
            <a:ext cx="5716192" cy="548735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71" y="4406331"/>
            <a:ext cx="7772162" cy="1362303"/>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271" y="2906963"/>
            <a:ext cx="7772162" cy="1499368"/>
          </a:xfrm>
        </p:spPr>
        <p:txBody>
          <a:bodyPr anchor="b"/>
          <a:lstStyle>
            <a:lvl1pPr marL="0" indent="0">
              <a:buNone/>
              <a:defRPr sz="1500"/>
            </a:lvl1pPr>
            <a:lvl2pPr marL="343220" indent="0">
              <a:buNone/>
              <a:defRPr sz="1400"/>
            </a:lvl2pPr>
            <a:lvl3pPr marL="686440" indent="0">
              <a:buNone/>
              <a:defRPr sz="1200"/>
            </a:lvl3pPr>
            <a:lvl4pPr marL="1029660" indent="0">
              <a:buNone/>
              <a:defRPr sz="1100"/>
            </a:lvl4pPr>
            <a:lvl5pPr marL="1372880" indent="0">
              <a:buNone/>
              <a:defRPr sz="1100"/>
            </a:lvl5pPr>
            <a:lvl6pPr marL="1716100" indent="0">
              <a:buNone/>
              <a:defRPr sz="1100"/>
            </a:lvl6pPr>
            <a:lvl7pPr marL="2059320" indent="0">
              <a:buNone/>
              <a:defRPr sz="1100"/>
            </a:lvl7pPr>
            <a:lvl8pPr marL="2402540" indent="0">
              <a:buNone/>
              <a:defRPr sz="1100"/>
            </a:lvl8pPr>
            <a:lvl9pPr marL="2745760" indent="0">
              <a:buNone/>
              <a:defRPr sz="11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324" y="1980882"/>
            <a:ext cx="3829467" cy="4115515"/>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209" y="1980882"/>
            <a:ext cx="3829468" cy="4115515"/>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77" y="274130"/>
            <a:ext cx="8228647"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77" y="1535124"/>
            <a:ext cx="4039236" cy="640033"/>
          </a:xfrm>
        </p:spPr>
        <p:txBody>
          <a:bodyPr anchor="b"/>
          <a:lstStyle>
            <a:lvl1pPr marL="0" indent="0">
              <a:buNone/>
              <a:defRPr sz="1800" b="1"/>
            </a:lvl1pPr>
            <a:lvl2pPr marL="343220" indent="0">
              <a:buNone/>
              <a:defRPr sz="1500" b="1"/>
            </a:lvl2pPr>
            <a:lvl3pPr marL="686440" indent="0">
              <a:buNone/>
              <a:defRPr sz="1400" b="1"/>
            </a:lvl3pPr>
            <a:lvl4pPr marL="1029660" indent="0">
              <a:buNone/>
              <a:defRPr sz="1200" b="1"/>
            </a:lvl4pPr>
            <a:lvl5pPr marL="1372880" indent="0">
              <a:buNone/>
              <a:defRPr sz="1200" b="1"/>
            </a:lvl5pPr>
            <a:lvl6pPr marL="1716100" indent="0">
              <a:buNone/>
              <a:defRPr sz="1200" b="1"/>
            </a:lvl6pPr>
            <a:lvl7pPr marL="2059320" indent="0">
              <a:buNone/>
              <a:defRPr sz="1200" b="1"/>
            </a:lvl7pPr>
            <a:lvl8pPr marL="2402540" indent="0">
              <a:buNone/>
              <a:defRPr sz="1200" b="1"/>
            </a:lvl8pPr>
            <a:lvl9pPr marL="274576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677" y="2175157"/>
            <a:ext cx="4039236" cy="3951037"/>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704" y="1535124"/>
            <a:ext cx="4041619" cy="640033"/>
          </a:xfrm>
        </p:spPr>
        <p:txBody>
          <a:bodyPr anchor="b"/>
          <a:lstStyle>
            <a:lvl1pPr marL="0" indent="0">
              <a:buNone/>
              <a:defRPr sz="1800" b="1"/>
            </a:lvl1pPr>
            <a:lvl2pPr marL="343220" indent="0">
              <a:buNone/>
              <a:defRPr sz="1500" b="1"/>
            </a:lvl2pPr>
            <a:lvl3pPr marL="686440" indent="0">
              <a:buNone/>
              <a:defRPr sz="1400" b="1"/>
            </a:lvl3pPr>
            <a:lvl4pPr marL="1029660" indent="0">
              <a:buNone/>
              <a:defRPr sz="1200" b="1"/>
            </a:lvl4pPr>
            <a:lvl5pPr marL="1372880" indent="0">
              <a:buNone/>
              <a:defRPr sz="1200" b="1"/>
            </a:lvl5pPr>
            <a:lvl6pPr marL="1716100" indent="0">
              <a:buNone/>
              <a:defRPr sz="1200" b="1"/>
            </a:lvl6pPr>
            <a:lvl7pPr marL="2059320" indent="0">
              <a:buNone/>
              <a:defRPr sz="1200" b="1"/>
            </a:lvl7pPr>
            <a:lvl8pPr marL="2402540" indent="0">
              <a:buNone/>
              <a:defRPr sz="1200" b="1"/>
            </a:lvl8pPr>
            <a:lvl9pPr marL="274576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4704" y="2175157"/>
            <a:ext cx="4041619" cy="3951037"/>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77" y="272938"/>
            <a:ext cx="3008271" cy="1162069"/>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599" y="272938"/>
            <a:ext cx="5110724" cy="5853256"/>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77" y="1435007"/>
            <a:ext cx="3008271" cy="4691187"/>
          </a:xfrm>
        </p:spPr>
        <p:txBody>
          <a:bodyPr/>
          <a:lstStyle>
            <a:lvl1pPr marL="0" indent="0">
              <a:buNone/>
              <a:defRPr sz="1100"/>
            </a:lvl1pPr>
            <a:lvl2pPr marL="343220" indent="0">
              <a:buNone/>
              <a:defRPr sz="900"/>
            </a:lvl2pPr>
            <a:lvl3pPr marL="686440" indent="0">
              <a:buNone/>
              <a:defRPr sz="800"/>
            </a:lvl3pPr>
            <a:lvl4pPr marL="1029660" indent="0">
              <a:buNone/>
              <a:defRPr sz="700"/>
            </a:lvl4pPr>
            <a:lvl5pPr marL="1372880" indent="0">
              <a:buNone/>
              <a:defRPr sz="700"/>
            </a:lvl5pPr>
            <a:lvl6pPr marL="1716100" indent="0">
              <a:buNone/>
              <a:defRPr sz="700"/>
            </a:lvl6pPr>
            <a:lvl7pPr marL="2059320" indent="0">
              <a:buNone/>
              <a:defRPr sz="700"/>
            </a:lvl7pPr>
            <a:lvl8pPr marL="2402540" indent="0">
              <a:buNone/>
              <a:defRPr sz="700"/>
            </a:lvl8pPr>
            <a:lvl9pPr marL="2745760" indent="0">
              <a:buNone/>
              <a:defRPr sz="7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568" y="4800839"/>
            <a:ext cx="5486162" cy="566137"/>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568" y="612620"/>
            <a:ext cx="5486162" cy="4115515"/>
          </a:xfrm>
        </p:spPr>
        <p:txBody>
          <a:bodyPr/>
          <a:lstStyle>
            <a:lvl1pPr marL="0" indent="0">
              <a:buNone/>
              <a:defRPr sz="2400"/>
            </a:lvl1pPr>
            <a:lvl2pPr marL="343220" indent="0">
              <a:buNone/>
              <a:defRPr sz="2100"/>
            </a:lvl2pPr>
            <a:lvl3pPr marL="686440" indent="0">
              <a:buNone/>
              <a:defRPr sz="1800"/>
            </a:lvl3pPr>
            <a:lvl4pPr marL="1029660" indent="0">
              <a:buNone/>
              <a:defRPr sz="1500"/>
            </a:lvl4pPr>
            <a:lvl5pPr marL="1372880" indent="0">
              <a:buNone/>
              <a:defRPr sz="1500"/>
            </a:lvl5pPr>
            <a:lvl6pPr marL="1716100" indent="0">
              <a:buNone/>
              <a:defRPr sz="1500"/>
            </a:lvl6pPr>
            <a:lvl7pPr marL="2059320" indent="0">
              <a:buNone/>
              <a:defRPr sz="1500"/>
            </a:lvl7pPr>
            <a:lvl8pPr marL="2402540" indent="0">
              <a:buNone/>
              <a:defRPr sz="1500"/>
            </a:lvl8pPr>
            <a:lvl9pPr marL="2745760" indent="0">
              <a:buNone/>
              <a:defRPr sz="1500"/>
            </a:lvl9pPr>
          </a:lstStyle>
          <a:p>
            <a:pPr lvl="0"/>
            <a:endParaRPr lang="en-US" noProof="0" smtClean="0"/>
          </a:p>
        </p:txBody>
      </p:sp>
      <p:sp>
        <p:nvSpPr>
          <p:cNvPr id="4" name="Text Placeholder 3"/>
          <p:cNvSpPr>
            <a:spLocks noGrp="1"/>
          </p:cNvSpPr>
          <p:nvPr>
            <p:ph type="body" sz="half" idx="2"/>
          </p:nvPr>
        </p:nvSpPr>
        <p:spPr>
          <a:xfrm>
            <a:off x="1792568" y="5366975"/>
            <a:ext cx="5486162" cy="805702"/>
          </a:xfrm>
        </p:spPr>
        <p:txBody>
          <a:bodyPr/>
          <a:lstStyle>
            <a:lvl1pPr marL="0" indent="0">
              <a:buNone/>
              <a:defRPr sz="1100"/>
            </a:lvl1pPr>
            <a:lvl2pPr marL="343220" indent="0">
              <a:buNone/>
              <a:defRPr sz="900"/>
            </a:lvl2pPr>
            <a:lvl3pPr marL="686440" indent="0">
              <a:buNone/>
              <a:defRPr sz="800"/>
            </a:lvl3pPr>
            <a:lvl4pPr marL="1029660" indent="0">
              <a:buNone/>
              <a:defRPr sz="700"/>
            </a:lvl4pPr>
            <a:lvl5pPr marL="1372880" indent="0">
              <a:buNone/>
              <a:defRPr sz="700"/>
            </a:lvl5pPr>
            <a:lvl6pPr marL="1716100" indent="0">
              <a:buNone/>
              <a:defRPr sz="700"/>
            </a:lvl6pPr>
            <a:lvl7pPr marL="2059320" indent="0">
              <a:buNone/>
              <a:defRPr sz="700"/>
            </a:lvl7pPr>
            <a:lvl8pPr marL="2402540" indent="0">
              <a:buNone/>
              <a:defRPr sz="700"/>
            </a:lvl8pPr>
            <a:lvl9pPr marL="2745760" indent="0">
              <a:buNone/>
              <a:defRPr sz="7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12700">
            <a:noFill/>
            <a:miter lim="800000"/>
            <a:headEnd/>
            <a:tailEnd/>
          </a:ln>
        </p:spPr>
        <p:txBody>
          <a:bodyPr vert="horz" wrap="square" lIns="91163" tIns="45582" rIns="91163" bIns="45582"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12700">
            <a:noFill/>
            <a:miter lim="800000"/>
            <a:headEnd/>
            <a:tailEnd/>
          </a:ln>
        </p:spPr>
        <p:txBody>
          <a:bodyPr vert="horz" wrap="square" lIns="91163" tIns="45582" rIns="91163" bIns="45582"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03288" rtl="0" eaLnBrk="0" fontAlgn="base" hangingPunct="0">
        <a:spcBef>
          <a:spcPct val="0"/>
        </a:spcBef>
        <a:spcAft>
          <a:spcPct val="0"/>
        </a:spcAft>
        <a:defRPr sz="4300">
          <a:solidFill>
            <a:schemeClr val="tx2"/>
          </a:solidFill>
          <a:latin typeface="+mj-lt"/>
          <a:ea typeface="+mj-ea"/>
          <a:cs typeface="+mj-cs"/>
        </a:defRPr>
      </a:lvl1pPr>
      <a:lvl2pPr algn="ctr" defTabSz="903288" rtl="0" eaLnBrk="0" fontAlgn="base" hangingPunct="0">
        <a:spcBef>
          <a:spcPct val="0"/>
        </a:spcBef>
        <a:spcAft>
          <a:spcPct val="0"/>
        </a:spcAft>
        <a:defRPr sz="4300">
          <a:solidFill>
            <a:schemeClr val="tx2"/>
          </a:solidFill>
          <a:latin typeface="Times New Roman" pitchFamily="18" charset="0"/>
        </a:defRPr>
      </a:lvl2pPr>
      <a:lvl3pPr algn="ctr" defTabSz="903288" rtl="0" eaLnBrk="0" fontAlgn="base" hangingPunct="0">
        <a:spcBef>
          <a:spcPct val="0"/>
        </a:spcBef>
        <a:spcAft>
          <a:spcPct val="0"/>
        </a:spcAft>
        <a:defRPr sz="4300">
          <a:solidFill>
            <a:schemeClr val="tx2"/>
          </a:solidFill>
          <a:latin typeface="Times New Roman" pitchFamily="18" charset="0"/>
        </a:defRPr>
      </a:lvl3pPr>
      <a:lvl4pPr algn="ctr" defTabSz="903288" rtl="0" eaLnBrk="0" fontAlgn="base" hangingPunct="0">
        <a:spcBef>
          <a:spcPct val="0"/>
        </a:spcBef>
        <a:spcAft>
          <a:spcPct val="0"/>
        </a:spcAft>
        <a:defRPr sz="4300">
          <a:solidFill>
            <a:schemeClr val="tx2"/>
          </a:solidFill>
          <a:latin typeface="Times New Roman" pitchFamily="18" charset="0"/>
        </a:defRPr>
      </a:lvl4pPr>
      <a:lvl5pPr algn="ctr" defTabSz="903288" rtl="0" eaLnBrk="0" fontAlgn="base" hangingPunct="0">
        <a:spcBef>
          <a:spcPct val="0"/>
        </a:spcBef>
        <a:spcAft>
          <a:spcPct val="0"/>
        </a:spcAft>
        <a:defRPr sz="4300">
          <a:solidFill>
            <a:schemeClr val="tx2"/>
          </a:solidFill>
          <a:latin typeface="Times New Roman" pitchFamily="18" charset="0"/>
        </a:defRPr>
      </a:lvl5pPr>
      <a:lvl6pPr marL="343220" algn="ctr" defTabSz="903336" rtl="0" eaLnBrk="0" fontAlgn="base" hangingPunct="0">
        <a:spcBef>
          <a:spcPct val="0"/>
        </a:spcBef>
        <a:spcAft>
          <a:spcPct val="0"/>
        </a:spcAft>
        <a:defRPr sz="4300">
          <a:solidFill>
            <a:schemeClr val="tx2"/>
          </a:solidFill>
          <a:latin typeface="Times New Roman" pitchFamily="18" charset="0"/>
        </a:defRPr>
      </a:lvl6pPr>
      <a:lvl7pPr marL="686440" algn="ctr" defTabSz="903336" rtl="0" eaLnBrk="0" fontAlgn="base" hangingPunct="0">
        <a:spcBef>
          <a:spcPct val="0"/>
        </a:spcBef>
        <a:spcAft>
          <a:spcPct val="0"/>
        </a:spcAft>
        <a:defRPr sz="4300">
          <a:solidFill>
            <a:schemeClr val="tx2"/>
          </a:solidFill>
          <a:latin typeface="Times New Roman" pitchFamily="18" charset="0"/>
        </a:defRPr>
      </a:lvl7pPr>
      <a:lvl8pPr marL="1029660" algn="ctr" defTabSz="903336" rtl="0" eaLnBrk="0" fontAlgn="base" hangingPunct="0">
        <a:spcBef>
          <a:spcPct val="0"/>
        </a:spcBef>
        <a:spcAft>
          <a:spcPct val="0"/>
        </a:spcAft>
        <a:defRPr sz="4300">
          <a:solidFill>
            <a:schemeClr val="tx2"/>
          </a:solidFill>
          <a:latin typeface="Times New Roman" pitchFamily="18" charset="0"/>
        </a:defRPr>
      </a:lvl8pPr>
      <a:lvl9pPr marL="1372880" algn="ctr" defTabSz="903336" rtl="0" eaLnBrk="0" fontAlgn="base" hangingPunct="0">
        <a:spcBef>
          <a:spcPct val="0"/>
        </a:spcBef>
        <a:spcAft>
          <a:spcPct val="0"/>
        </a:spcAft>
        <a:defRPr sz="4300">
          <a:solidFill>
            <a:schemeClr val="tx2"/>
          </a:solidFill>
          <a:latin typeface="Times New Roman" pitchFamily="18" charset="0"/>
        </a:defRPr>
      </a:lvl9pPr>
    </p:titleStyle>
    <p:bodyStyle>
      <a:lvl1pPr marL="338138" indent="-338138" algn="l" defTabSz="903288" rtl="0" eaLnBrk="0" fontAlgn="base" hangingPunct="0">
        <a:spcBef>
          <a:spcPct val="20000"/>
        </a:spcBef>
        <a:spcAft>
          <a:spcPct val="0"/>
        </a:spcAft>
        <a:buSzPct val="100000"/>
        <a:buChar char="•"/>
        <a:defRPr sz="3100">
          <a:solidFill>
            <a:schemeClr val="tx1"/>
          </a:solidFill>
          <a:latin typeface="+mn-lt"/>
          <a:ea typeface="+mn-ea"/>
          <a:cs typeface="+mn-cs"/>
        </a:defRPr>
      </a:lvl1pPr>
      <a:lvl2pPr marL="731838" indent="-280988" algn="l" defTabSz="903288" rtl="0" eaLnBrk="0" fontAlgn="base" hangingPunct="0">
        <a:spcBef>
          <a:spcPct val="20000"/>
        </a:spcBef>
        <a:spcAft>
          <a:spcPct val="0"/>
        </a:spcAft>
        <a:buSzPct val="100000"/>
        <a:buChar char="–"/>
        <a:defRPr sz="2800">
          <a:solidFill>
            <a:schemeClr val="tx1"/>
          </a:solidFill>
          <a:latin typeface="+mn-lt"/>
        </a:defRPr>
      </a:lvl2pPr>
      <a:lvl3pPr marL="1127125" indent="-223838" algn="l" defTabSz="903288" rtl="0" eaLnBrk="0" fontAlgn="base" hangingPunct="0">
        <a:spcBef>
          <a:spcPct val="20000"/>
        </a:spcBef>
        <a:spcAft>
          <a:spcPct val="0"/>
        </a:spcAft>
        <a:buSzPct val="100000"/>
        <a:buChar char="•"/>
        <a:defRPr sz="2300">
          <a:solidFill>
            <a:schemeClr val="tx1"/>
          </a:solidFill>
          <a:latin typeface="+mn-lt"/>
        </a:defRPr>
      </a:lvl3pPr>
      <a:lvl4pPr marL="1577975" indent="-223838" algn="l" defTabSz="903288" rtl="0" eaLnBrk="0" fontAlgn="base" hangingPunct="0">
        <a:spcBef>
          <a:spcPct val="20000"/>
        </a:spcBef>
        <a:spcAft>
          <a:spcPct val="0"/>
        </a:spcAft>
        <a:buSzPct val="100000"/>
        <a:buChar char="–"/>
        <a:defRPr sz="2000">
          <a:solidFill>
            <a:schemeClr val="tx1"/>
          </a:solidFill>
          <a:latin typeface="+mn-lt"/>
        </a:defRPr>
      </a:lvl4pPr>
      <a:lvl5pPr marL="2030413" indent="-227013" algn="l" defTabSz="903288" rtl="0" eaLnBrk="0" fontAlgn="base" hangingPunct="0">
        <a:spcBef>
          <a:spcPct val="20000"/>
        </a:spcBef>
        <a:spcAft>
          <a:spcPct val="0"/>
        </a:spcAft>
        <a:buSzPct val="100000"/>
        <a:buChar char="•"/>
        <a:defRPr sz="2000">
          <a:solidFill>
            <a:schemeClr val="tx1"/>
          </a:solidFill>
          <a:latin typeface="+mn-lt"/>
        </a:defRPr>
      </a:lvl5pPr>
      <a:lvl6pPr marL="2375131" indent="-227622" algn="l" defTabSz="903336" rtl="0" eaLnBrk="0" fontAlgn="base" hangingPunct="0">
        <a:spcBef>
          <a:spcPct val="20000"/>
        </a:spcBef>
        <a:spcAft>
          <a:spcPct val="0"/>
        </a:spcAft>
        <a:buSzPct val="100000"/>
        <a:buChar char="•"/>
        <a:defRPr sz="2000">
          <a:solidFill>
            <a:schemeClr val="tx1"/>
          </a:solidFill>
          <a:latin typeface="+mn-lt"/>
        </a:defRPr>
      </a:lvl6pPr>
      <a:lvl7pPr marL="2718351" indent="-227622" algn="l" defTabSz="903336" rtl="0" eaLnBrk="0" fontAlgn="base" hangingPunct="0">
        <a:spcBef>
          <a:spcPct val="20000"/>
        </a:spcBef>
        <a:spcAft>
          <a:spcPct val="0"/>
        </a:spcAft>
        <a:buSzPct val="100000"/>
        <a:buChar char="•"/>
        <a:defRPr sz="2000">
          <a:solidFill>
            <a:schemeClr val="tx1"/>
          </a:solidFill>
          <a:latin typeface="+mn-lt"/>
        </a:defRPr>
      </a:lvl7pPr>
      <a:lvl8pPr marL="3061571" indent="-227622" algn="l" defTabSz="903336" rtl="0" eaLnBrk="0" fontAlgn="base" hangingPunct="0">
        <a:spcBef>
          <a:spcPct val="20000"/>
        </a:spcBef>
        <a:spcAft>
          <a:spcPct val="0"/>
        </a:spcAft>
        <a:buSzPct val="100000"/>
        <a:buChar char="•"/>
        <a:defRPr sz="2000">
          <a:solidFill>
            <a:schemeClr val="tx1"/>
          </a:solidFill>
          <a:latin typeface="+mn-lt"/>
        </a:defRPr>
      </a:lvl8pPr>
      <a:lvl9pPr marL="3404791" indent="-227622" algn="l" defTabSz="903336"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686440" rtl="0" eaLnBrk="1" latinLnBrk="0" hangingPunct="1">
        <a:defRPr sz="1400" kern="1200">
          <a:solidFill>
            <a:schemeClr val="tx1"/>
          </a:solidFill>
          <a:latin typeface="+mn-lt"/>
          <a:ea typeface="+mn-ea"/>
          <a:cs typeface="+mn-cs"/>
        </a:defRPr>
      </a:lvl1pPr>
      <a:lvl2pPr marL="343220" algn="l" defTabSz="686440" rtl="0" eaLnBrk="1" latinLnBrk="0" hangingPunct="1">
        <a:defRPr sz="1400" kern="1200">
          <a:solidFill>
            <a:schemeClr val="tx1"/>
          </a:solidFill>
          <a:latin typeface="+mn-lt"/>
          <a:ea typeface="+mn-ea"/>
          <a:cs typeface="+mn-cs"/>
        </a:defRPr>
      </a:lvl2pPr>
      <a:lvl3pPr marL="686440" algn="l" defTabSz="686440" rtl="0" eaLnBrk="1" latinLnBrk="0" hangingPunct="1">
        <a:defRPr sz="1400" kern="1200">
          <a:solidFill>
            <a:schemeClr val="tx1"/>
          </a:solidFill>
          <a:latin typeface="+mn-lt"/>
          <a:ea typeface="+mn-ea"/>
          <a:cs typeface="+mn-cs"/>
        </a:defRPr>
      </a:lvl3pPr>
      <a:lvl4pPr marL="1029660" algn="l" defTabSz="686440" rtl="0" eaLnBrk="1" latinLnBrk="0" hangingPunct="1">
        <a:defRPr sz="1400" kern="1200">
          <a:solidFill>
            <a:schemeClr val="tx1"/>
          </a:solidFill>
          <a:latin typeface="+mn-lt"/>
          <a:ea typeface="+mn-ea"/>
          <a:cs typeface="+mn-cs"/>
        </a:defRPr>
      </a:lvl4pPr>
      <a:lvl5pPr marL="1372880" algn="l" defTabSz="686440" rtl="0" eaLnBrk="1" latinLnBrk="0" hangingPunct="1">
        <a:defRPr sz="1400" kern="1200">
          <a:solidFill>
            <a:schemeClr val="tx1"/>
          </a:solidFill>
          <a:latin typeface="+mn-lt"/>
          <a:ea typeface="+mn-ea"/>
          <a:cs typeface="+mn-cs"/>
        </a:defRPr>
      </a:lvl5pPr>
      <a:lvl6pPr marL="1716100" algn="l" defTabSz="686440" rtl="0" eaLnBrk="1" latinLnBrk="0" hangingPunct="1">
        <a:defRPr sz="1400" kern="1200">
          <a:solidFill>
            <a:schemeClr val="tx1"/>
          </a:solidFill>
          <a:latin typeface="+mn-lt"/>
          <a:ea typeface="+mn-ea"/>
          <a:cs typeface="+mn-cs"/>
        </a:defRPr>
      </a:lvl6pPr>
      <a:lvl7pPr marL="2059320" algn="l" defTabSz="686440" rtl="0" eaLnBrk="1" latinLnBrk="0" hangingPunct="1">
        <a:defRPr sz="1400" kern="1200">
          <a:solidFill>
            <a:schemeClr val="tx1"/>
          </a:solidFill>
          <a:latin typeface="+mn-lt"/>
          <a:ea typeface="+mn-ea"/>
          <a:cs typeface="+mn-cs"/>
        </a:defRPr>
      </a:lvl7pPr>
      <a:lvl8pPr marL="2402540" algn="l" defTabSz="686440" rtl="0" eaLnBrk="1" latinLnBrk="0" hangingPunct="1">
        <a:defRPr sz="1400" kern="1200">
          <a:solidFill>
            <a:schemeClr val="tx1"/>
          </a:solidFill>
          <a:latin typeface="+mn-lt"/>
          <a:ea typeface="+mn-ea"/>
          <a:cs typeface="+mn-cs"/>
        </a:defRPr>
      </a:lvl8pPr>
      <a:lvl9pPr marL="2745760" algn="l" defTabSz="68644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Microsoft_Office_Excel_97-2003_Worksheet5.xls"/><Relationship Id="rId13" Type="http://schemas.openxmlformats.org/officeDocument/2006/relationships/oleObject" Target="../embeddings/Microsoft_Office_Excel_97-2003_Worksheet9.xls"/><Relationship Id="rId18" Type="http://schemas.openxmlformats.org/officeDocument/2006/relationships/oleObject" Target="../embeddings/Microsoft_Office_Word_97_-_2003_Document14.doc"/><Relationship Id="rId3" Type="http://schemas.openxmlformats.org/officeDocument/2006/relationships/notesSlide" Target="../notesSlides/notesSlide1.xml"/><Relationship Id="rId21" Type="http://schemas.openxmlformats.org/officeDocument/2006/relationships/oleObject" Target="../embeddings/Microsoft_Office_Word_97_-_2003_Document17.doc"/><Relationship Id="rId7" Type="http://schemas.openxmlformats.org/officeDocument/2006/relationships/oleObject" Target="../embeddings/Microsoft_Office_Excel_97-2003_Worksheet4.xls"/><Relationship Id="rId12" Type="http://schemas.openxmlformats.org/officeDocument/2006/relationships/oleObject" Target="../embeddings/oleObject1.bin"/><Relationship Id="rId17" Type="http://schemas.openxmlformats.org/officeDocument/2006/relationships/oleObject" Target="../embeddings/Microsoft_Office_Word_97_-_2003_Document13.doc"/><Relationship Id="rId2" Type="http://schemas.openxmlformats.org/officeDocument/2006/relationships/slideLayout" Target="../slideLayouts/slideLayout7.xml"/><Relationship Id="rId16" Type="http://schemas.openxmlformats.org/officeDocument/2006/relationships/oleObject" Target="../embeddings/Microsoft_Office_Word_97_-_2003_Document12.doc"/><Relationship Id="rId20" Type="http://schemas.openxmlformats.org/officeDocument/2006/relationships/oleObject" Target="../embeddings/Microsoft_Office_Word_97_-_2003_Document16.doc"/><Relationship Id="rId1" Type="http://schemas.openxmlformats.org/officeDocument/2006/relationships/vmlDrawing" Target="../drawings/vmlDrawing1.vml"/><Relationship Id="rId6" Type="http://schemas.openxmlformats.org/officeDocument/2006/relationships/oleObject" Target="../embeddings/Microsoft_Office_Excel_97-2003_Worksheet3.xls"/><Relationship Id="rId11" Type="http://schemas.openxmlformats.org/officeDocument/2006/relationships/oleObject" Target="../embeddings/Microsoft_Office_Excel_97-2003_Worksheet8.xls"/><Relationship Id="rId5" Type="http://schemas.openxmlformats.org/officeDocument/2006/relationships/oleObject" Target="../embeddings/Microsoft_Office_Excel_97-2003_Worksheet2.xls"/><Relationship Id="rId15" Type="http://schemas.openxmlformats.org/officeDocument/2006/relationships/oleObject" Target="../embeddings/Microsoft_Office_Word_97_-_2003_Document11.doc"/><Relationship Id="rId10" Type="http://schemas.openxmlformats.org/officeDocument/2006/relationships/oleObject" Target="../embeddings/Microsoft_Office_Excel_97-2003_Worksheet7.xls"/><Relationship Id="rId19" Type="http://schemas.openxmlformats.org/officeDocument/2006/relationships/oleObject" Target="../embeddings/Microsoft_Office_Word_97_-_2003_Document15.doc"/><Relationship Id="rId4" Type="http://schemas.openxmlformats.org/officeDocument/2006/relationships/oleObject" Target="../embeddings/Microsoft_Office_Excel_97-2003_Worksheet1.xls"/><Relationship Id="rId9" Type="http://schemas.openxmlformats.org/officeDocument/2006/relationships/oleObject" Target="../embeddings/Microsoft_Office_Excel_97-2003_Worksheet6.xls"/><Relationship Id="rId14" Type="http://schemas.openxmlformats.org/officeDocument/2006/relationships/oleObject" Target="../embeddings/Microsoft_Office_Word_97_-_2003_Document10.doc"/></Relationships>
</file>

<file path=ppt/slides/_rels/slide2.xml.rels><?xml version="1.0" encoding="UTF-8" standalone="yes"?>
<Relationships xmlns="http://schemas.openxmlformats.org/package/2006/relationships"><Relationship Id="rId8" Type="http://schemas.openxmlformats.org/officeDocument/2006/relationships/oleObject" Target="../embeddings/Microsoft_Office_Word_97_-_2003_Document21.doc"/><Relationship Id="rId3" Type="http://schemas.openxmlformats.org/officeDocument/2006/relationships/notesSlide" Target="../notesSlides/notesSlide2.xml"/><Relationship Id="rId7" Type="http://schemas.openxmlformats.org/officeDocument/2006/relationships/oleObject" Target="../embeddings/Microsoft_Office_Excel_97-2003_Worksheet20.xls"/><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oleObject" Target="../embeddings/Microsoft_Office_Word_97_-_2003_Document24.doc"/><Relationship Id="rId5" Type="http://schemas.openxmlformats.org/officeDocument/2006/relationships/oleObject" Target="../embeddings/Microsoft_Office_Excel_97-2003_Worksheet19.xls"/><Relationship Id="rId10" Type="http://schemas.openxmlformats.org/officeDocument/2006/relationships/oleObject" Target="../embeddings/Microsoft_Office_Word_97_-_2003_Document23.doc"/><Relationship Id="rId4" Type="http://schemas.openxmlformats.org/officeDocument/2006/relationships/oleObject" Target="../embeddings/Microsoft_Office_Excel_97-2003_Worksheet18.xls"/><Relationship Id="rId9" Type="http://schemas.openxmlformats.org/officeDocument/2006/relationships/oleObject" Target="../embeddings/Microsoft_Office_Word_97_-_2003_Document22.doc"/></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a:hlinkClick r:id="" action="ppaction://ole?verb=0"/>
          </p:cNvPr>
          <p:cNvGraphicFramePr>
            <a:graphicFrameLocks/>
          </p:cNvGraphicFramePr>
          <p:nvPr/>
        </p:nvGraphicFramePr>
        <p:xfrm>
          <a:off x="554038" y="538163"/>
          <a:ext cx="219075" cy="212725"/>
        </p:xfrm>
        <a:graphic>
          <a:graphicData uri="http://schemas.openxmlformats.org/presentationml/2006/ole">
            <p:oleObj spid="_x0000_s1026" name="Worksheet" r:id="rId4" imgW="288000" imgH="342000" progId="Excel.Sheet.8">
              <p:embed/>
            </p:oleObj>
          </a:graphicData>
        </a:graphic>
      </p:graphicFrame>
      <p:graphicFrame>
        <p:nvGraphicFramePr>
          <p:cNvPr id="1027" name="Object 3">
            <a:hlinkClick r:id="" action="ppaction://ole?verb=0"/>
          </p:cNvPr>
          <p:cNvGraphicFramePr>
            <a:graphicFrameLocks/>
          </p:cNvGraphicFramePr>
          <p:nvPr/>
        </p:nvGraphicFramePr>
        <p:xfrm>
          <a:off x="2008188" y="538163"/>
          <a:ext cx="207962" cy="252412"/>
        </p:xfrm>
        <a:graphic>
          <a:graphicData uri="http://schemas.openxmlformats.org/presentationml/2006/ole">
            <p:oleObj spid="_x0000_s1027" name="Worksheet" r:id="rId5" imgW="133299" imgH="180898" progId="Excel.Sheet.8">
              <p:embed/>
            </p:oleObj>
          </a:graphicData>
        </a:graphic>
      </p:graphicFrame>
      <p:graphicFrame>
        <p:nvGraphicFramePr>
          <p:cNvPr id="1028" name="Object 4">
            <a:hlinkClick r:id="" action="ppaction://ole?verb=0"/>
          </p:cNvPr>
          <p:cNvGraphicFramePr>
            <a:graphicFrameLocks/>
          </p:cNvGraphicFramePr>
          <p:nvPr/>
        </p:nvGraphicFramePr>
        <p:xfrm>
          <a:off x="2493963" y="538163"/>
          <a:ext cx="219075" cy="227012"/>
        </p:xfrm>
        <a:graphic>
          <a:graphicData uri="http://schemas.openxmlformats.org/presentationml/2006/ole">
            <p:oleObj spid="_x0000_s1028" name="Worksheet" r:id="rId6" imgW="270000" imgH="342000" progId="Excel.Sheet.8">
              <p:embed/>
            </p:oleObj>
          </a:graphicData>
        </a:graphic>
      </p:graphicFrame>
      <p:graphicFrame>
        <p:nvGraphicFramePr>
          <p:cNvPr id="1029" name="Object 5">
            <a:hlinkClick r:id="" action="ppaction://ole?verb=0"/>
          </p:cNvPr>
          <p:cNvGraphicFramePr>
            <a:graphicFrameLocks/>
          </p:cNvGraphicFramePr>
          <p:nvPr/>
        </p:nvGraphicFramePr>
        <p:xfrm>
          <a:off x="2716213" y="523875"/>
          <a:ext cx="203200" cy="223838"/>
        </p:xfrm>
        <a:graphic>
          <a:graphicData uri="http://schemas.openxmlformats.org/presentationml/2006/ole">
            <p:oleObj spid="_x0000_s1029" name="Worksheet" r:id="rId7" imgW="152445" imgH="180898" progId="Excel.Sheet.8">
              <p:embed/>
            </p:oleObj>
          </a:graphicData>
        </a:graphic>
      </p:graphicFrame>
      <p:graphicFrame>
        <p:nvGraphicFramePr>
          <p:cNvPr id="1030" name="Object 6">
            <a:hlinkClick r:id="" action="ppaction://ole?verb=0"/>
          </p:cNvPr>
          <p:cNvGraphicFramePr>
            <a:graphicFrameLocks/>
          </p:cNvGraphicFramePr>
          <p:nvPr/>
        </p:nvGraphicFramePr>
        <p:xfrm>
          <a:off x="3532188" y="538163"/>
          <a:ext cx="220662" cy="212725"/>
        </p:xfrm>
        <a:graphic>
          <a:graphicData uri="http://schemas.openxmlformats.org/presentationml/2006/ole">
            <p:oleObj spid="_x0000_s1030" name="Worksheet" r:id="rId8" imgW="288000" imgH="342000" progId="Excel.Sheet.8">
              <p:embed/>
            </p:oleObj>
          </a:graphicData>
        </a:graphic>
      </p:graphicFrame>
      <p:graphicFrame>
        <p:nvGraphicFramePr>
          <p:cNvPr id="1031" name="Object 7">
            <a:hlinkClick r:id="" action="ppaction://ole?verb=0"/>
          </p:cNvPr>
          <p:cNvGraphicFramePr>
            <a:graphicFrameLocks/>
          </p:cNvGraphicFramePr>
          <p:nvPr/>
        </p:nvGraphicFramePr>
        <p:xfrm>
          <a:off x="5056188" y="538163"/>
          <a:ext cx="220662" cy="212725"/>
        </p:xfrm>
        <a:graphic>
          <a:graphicData uri="http://schemas.openxmlformats.org/presentationml/2006/ole">
            <p:oleObj spid="_x0000_s1031" name="Worksheet" r:id="rId9" imgW="288000" imgH="342000" progId="Excel.Sheet.8">
              <p:embed/>
            </p:oleObj>
          </a:graphicData>
        </a:graphic>
      </p:graphicFrame>
      <p:graphicFrame>
        <p:nvGraphicFramePr>
          <p:cNvPr id="1032" name="Object 8">
            <a:hlinkClick r:id="" action="ppaction://ole?verb=0"/>
          </p:cNvPr>
          <p:cNvGraphicFramePr>
            <a:graphicFrameLocks/>
          </p:cNvGraphicFramePr>
          <p:nvPr/>
        </p:nvGraphicFramePr>
        <p:xfrm>
          <a:off x="7827963" y="387243"/>
          <a:ext cx="184150" cy="211138"/>
        </p:xfrm>
        <a:graphic>
          <a:graphicData uri="http://schemas.openxmlformats.org/presentationml/2006/ole">
            <p:oleObj spid="_x0000_s1032" name="Worksheet" r:id="rId10" imgW="252000" imgH="342000" progId="Excel.Sheet.8">
              <p:embed/>
            </p:oleObj>
          </a:graphicData>
        </a:graphic>
      </p:graphicFrame>
      <p:graphicFrame>
        <p:nvGraphicFramePr>
          <p:cNvPr id="1033" name="Object 9">
            <a:hlinkClick r:id="" action="ppaction://ole?verb=0"/>
          </p:cNvPr>
          <p:cNvGraphicFramePr>
            <a:graphicFrameLocks/>
          </p:cNvGraphicFramePr>
          <p:nvPr/>
        </p:nvGraphicFramePr>
        <p:xfrm>
          <a:off x="8797925" y="538163"/>
          <a:ext cx="185738" cy="230187"/>
        </p:xfrm>
        <a:graphic>
          <a:graphicData uri="http://schemas.openxmlformats.org/presentationml/2006/ole">
            <p:oleObj spid="_x0000_s1033" name="Worksheet" r:id="rId11" imgW="252000" imgH="342000" progId="Excel.Sheet.8">
              <p:embed/>
            </p:oleObj>
          </a:graphicData>
        </a:graphic>
      </p:graphicFrame>
      <p:sp>
        <p:nvSpPr>
          <p:cNvPr id="1045" name="Freeform 10"/>
          <p:cNvSpPr>
            <a:spLocks/>
          </p:cNvSpPr>
          <p:nvPr/>
        </p:nvSpPr>
        <p:spPr bwMode="auto">
          <a:xfrm>
            <a:off x="661988" y="739775"/>
            <a:ext cx="1587" cy="134938"/>
          </a:xfrm>
          <a:custGeom>
            <a:avLst/>
            <a:gdLst>
              <a:gd name="T0" fmla="*/ 0 w 1"/>
              <a:gd name="T1" fmla="*/ 0 h 97"/>
              <a:gd name="T2" fmla="*/ 0 w 1"/>
              <a:gd name="T3" fmla="*/ 96 h 97"/>
              <a:gd name="T4" fmla="*/ 0 60000 65536"/>
              <a:gd name="T5" fmla="*/ 0 60000 65536"/>
              <a:gd name="T6" fmla="*/ 0 w 1"/>
              <a:gd name="T7" fmla="*/ 0 h 97"/>
              <a:gd name="T8" fmla="*/ 1 w 1"/>
              <a:gd name="T9" fmla="*/ 97 h 97"/>
            </a:gdLst>
            <a:ahLst/>
            <a:cxnLst>
              <a:cxn ang="T4">
                <a:pos x="T0" y="T1"/>
              </a:cxn>
              <a:cxn ang="T5">
                <a:pos x="T2" y="T3"/>
              </a:cxn>
            </a:cxnLst>
            <a:rect l="T6" t="T7" r="T8" b="T9"/>
            <a:pathLst>
              <a:path w="1" h="97">
                <a:moveTo>
                  <a:pt x="0" y="0"/>
                </a:moveTo>
                <a:lnTo>
                  <a:pt x="0" y="96"/>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1046" name="Freeform 11"/>
          <p:cNvSpPr>
            <a:spLocks/>
          </p:cNvSpPr>
          <p:nvPr/>
        </p:nvSpPr>
        <p:spPr bwMode="auto">
          <a:xfrm>
            <a:off x="2116138" y="793750"/>
            <a:ext cx="90487" cy="815975"/>
          </a:xfrm>
          <a:custGeom>
            <a:avLst/>
            <a:gdLst>
              <a:gd name="T0" fmla="*/ 0 w 1"/>
              <a:gd name="T1" fmla="*/ 0 h 721"/>
              <a:gd name="T2" fmla="*/ 0 w 1"/>
              <a:gd name="T3" fmla="*/ 720 h 721"/>
              <a:gd name="T4" fmla="*/ 0 60000 65536"/>
              <a:gd name="T5" fmla="*/ 0 60000 65536"/>
              <a:gd name="T6" fmla="*/ 0 w 1"/>
              <a:gd name="T7" fmla="*/ 0 h 721"/>
              <a:gd name="T8" fmla="*/ 1 w 1"/>
              <a:gd name="T9" fmla="*/ 721 h 721"/>
            </a:gdLst>
            <a:ahLst/>
            <a:cxnLst>
              <a:cxn ang="T4">
                <a:pos x="T0" y="T1"/>
              </a:cxn>
              <a:cxn ang="T5">
                <a:pos x="T2" y="T3"/>
              </a:cxn>
            </a:cxnLst>
            <a:rect l="T6" t="T7" r="T8" b="T9"/>
            <a:pathLst>
              <a:path w="1" h="721">
                <a:moveTo>
                  <a:pt x="0" y="0"/>
                </a:moveTo>
                <a:lnTo>
                  <a:pt x="0" y="720"/>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1047" name="Freeform 12"/>
          <p:cNvSpPr>
            <a:spLocks/>
          </p:cNvSpPr>
          <p:nvPr/>
        </p:nvSpPr>
        <p:spPr bwMode="auto">
          <a:xfrm>
            <a:off x="2493963" y="739775"/>
            <a:ext cx="139700" cy="2219325"/>
          </a:xfrm>
          <a:custGeom>
            <a:avLst/>
            <a:gdLst>
              <a:gd name="T0" fmla="*/ 96 w 97"/>
              <a:gd name="T1" fmla="*/ 0 h 1585"/>
              <a:gd name="T2" fmla="*/ 96 w 97"/>
              <a:gd name="T3" fmla="*/ 1584 h 1585"/>
              <a:gd name="T4" fmla="*/ 0 w 97"/>
              <a:gd name="T5" fmla="*/ 1584 h 1585"/>
              <a:gd name="T6" fmla="*/ 0 60000 65536"/>
              <a:gd name="T7" fmla="*/ 0 60000 65536"/>
              <a:gd name="T8" fmla="*/ 0 60000 65536"/>
              <a:gd name="T9" fmla="*/ 0 w 97"/>
              <a:gd name="T10" fmla="*/ 0 h 1585"/>
              <a:gd name="T11" fmla="*/ 97 w 97"/>
              <a:gd name="T12" fmla="*/ 1585 h 1585"/>
            </a:gdLst>
            <a:ahLst/>
            <a:cxnLst>
              <a:cxn ang="T6">
                <a:pos x="T0" y="T1"/>
              </a:cxn>
              <a:cxn ang="T7">
                <a:pos x="T2" y="T3"/>
              </a:cxn>
              <a:cxn ang="T8">
                <a:pos x="T4" y="T5"/>
              </a:cxn>
            </a:cxnLst>
            <a:rect l="T9" t="T10" r="T11" b="T12"/>
            <a:pathLst>
              <a:path w="97" h="1585">
                <a:moveTo>
                  <a:pt x="96" y="0"/>
                </a:moveTo>
                <a:lnTo>
                  <a:pt x="96" y="1584"/>
                </a:lnTo>
                <a:lnTo>
                  <a:pt x="0" y="1584"/>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1048" name="Freeform 13"/>
          <p:cNvSpPr>
            <a:spLocks/>
          </p:cNvSpPr>
          <p:nvPr/>
        </p:nvSpPr>
        <p:spPr bwMode="auto">
          <a:xfrm flipH="1">
            <a:off x="2738438" y="706438"/>
            <a:ext cx="101600" cy="3125787"/>
          </a:xfrm>
          <a:custGeom>
            <a:avLst/>
            <a:gdLst>
              <a:gd name="T0" fmla="*/ 0 w 1"/>
              <a:gd name="T1" fmla="*/ 0 h 2497"/>
              <a:gd name="T2" fmla="*/ 0 w 1"/>
              <a:gd name="T3" fmla="*/ 2496 h 2497"/>
              <a:gd name="T4" fmla="*/ 0 60000 65536"/>
              <a:gd name="T5" fmla="*/ 0 60000 65536"/>
              <a:gd name="T6" fmla="*/ 0 w 1"/>
              <a:gd name="T7" fmla="*/ 0 h 2497"/>
              <a:gd name="T8" fmla="*/ 1 w 1"/>
              <a:gd name="T9" fmla="*/ 2497 h 2497"/>
            </a:gdLst>
            <a:ahLst/>
            <a:cxnLst>
              <a:cxn ang="T4">
                <a:pos x="T0" y="T1"/>
              </a:cxn>
              <a:cxn ang="T5">
                <a:pos x="T2" y="T3"/>
              </a:cxn>
            </a:cxnLst>
            <a:rect l="T6" t="T7" r="T8" b="T9"/>
            <a:pathLst>
              <a:path w="1" h="2497">
                <a:moveTo>
                  <a:pt x="0" y="0"/>
                </a:moveTo>
                <a:lnTo>
                  <a:pt x="0" y="2496"/>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1049" name="Freeform 14"/>
          <p:cNvSpPr>
            <a:spLocks/>
          </p:cNvSpPr>
          <p:nvPr/>
        </p:nvSpPr>
        <p:spPr bwMode="auto">
          <a:xfrm flipH="1">
            <a:off x="7843461" y="595609"/>
            <a:ext cx="68262" cy="201613"/>
          </a:xfrm>
          <a:custGeom>
            <a:avLst/>
            <a:gdLst>
              <a:gd name="T0" fmla="*/ 0 w 1"/>
              <a:gd name="T1" fmla="*/ 0 h 385"/>
              <a:gd name="T2" fmla="*/ 0 w 1"/>
              <a:gd name="T3" fmla="*/ 384 h 385"/>
              <a:gd name="T4" fmla="*/ 0 60000 65536"/>
              <a:gd name="T5" fmla="*/ 0 60000 65536"/>
              <a:gd name="T6" fmla="*/ 0 w 1"/>
              <a:gd name="T7" fmla="*/ 0 h 385"/>
              <a:gd name="T8" fmla="*/ 1 w 1"/>
              <a:gd name="T9" fmla="*/ 385 h 385"/>
            </a:gdLst>
            <a:ahLst/>
            <a:cxnLst>
              <a:cxn ang="T4">
                <a:pos x="T0" y="T1"/>
              </a:cxn>
              <a:cxn ang="T5">
                <a:pos x="T2" y="T3"/>
              </a:cxn>
            </a:cxnLst>
            <a:rect l="T6" t="T7" r="T8" b="T9"/>
            <a:pathLst>
              <a:path w="1" h="385">
                <a:moveTo>
                  <a:pt x="0" y="0"/>
                </a:moveTo>
                <a:lnTo>
                  <a:pt x="0" y="384"/>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graphicFrame>
        <p:nvGraphicFramePr>
          <p:cNvPr id="1034" name="Object 15">
            <a:hlinkClick r:id="" action="ppaction://ole?verb=0"/>
          </p:cNvPr>
          <p:cNvGraphicFramePr>
            <a:graphicFrameLocks/>
          </p:cNvGraphicFramePr>
          <p:nvPr/>
        </p:nvGraphicFramePr>
        <p:xfrm>
          <a:off x="320675" y="285750"/>
          <a:ext cx="1968500" cy="219075"/>
        </p:xfrm>
        <a:graphic>
          <a:graphicData uri="http://schemas.openxmlformats.org/presentationml/2006/ole">
            <p:oleObj spid="_x0000_s1034" name="Worksheet" r:id="rId12" imgW="2163600" imgH="245880" progId="Excel.Sheet.8">
              <p:embed/>
            </p:oleObj>
          </a:graphicData>
        </a:graphic>
      </p:graphicFrame>
      <p:sp>
        <p:nvSpPr>
          <p:cNvPr id="1050" name="Freeform 20"/>
          <p:cNvSpPr>
            <a:spLocks/>
          </p:cNvSpPr>
          <p:nvPr/>
        </p:nvSpPr>
        <p:spPr bwMode="auto">
          <a:xfrm flipH="1">
            <a:off x="3532188" y="739775"/>
            <a:ext cx="69850" cy="134938"/>
          </a:xfrm>
          <a:custGeom>
            <a:avLst/>
            <a:gdLst>
              <a:gd name="T0" fmla="*/ 0 w 1"/>
              <a:gd name="T1" fmla="*/ 0 h 49"/>
              <a:gd name="T2" fmla="*/ 0 w 1"/>
              <a:gd name="T3" fmla="*/ 48 h 49"/>
              <a:gd name="T4" fmla="*/ 0 60000 65536"/>
              <a:gd name="T5" fmla="*/ 0 60000 65536"/>
              <a:gd name="T6" fmla="*/ 0 w 1"/>
              <a:gd name="T7" fmla="*/ 0 h 49"/>
              <a:gd name="T8" fmla="*/ 1 w 1"/>
              <a:gd name="T9" fmla="*/ 49 h 49"/>
            </a:gdLst>
            <a:ahLst/>
            <a:cxnLst>
              <a:cxn ang="T4">
                <a:pos x="T0" y="T1"/>
              </a:cxn>
              <a:cxn ang="T5">
                <a:pos x="T2" y="T3"/>
              </a:cxn>
            </a:cxnLst>
            <a:rect l="T6" t="T7" r="T8" b="T9"/>
            <a:pathLst>
              <a:path w="1" h="49">
                <a:moveTo>
                  <a:pt x="0" y="0"/>
                </a:moveTo>
                <a:lnTo>
                  <a:pt x="0" y="48"/>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1051" name="Freeform 22"/>
          <p:cNvSpPr>
            <a:spLocks/>
          </p:cNvSpPr>
          <p:nvPr/>
        </p:nvSpPr>
        <p:spPr bwMode="auto">
          <a:xfrm flipH="1">
            <a:off x="8659813" y="739775"/>
            <a:ext cx="206375" cy="2824163"/>
          </a:xfrm>
          <a:custGeom>
            <a:avLst/>
            <a:gdLst>
              <a:gd name="T0" fmla="*/ 0 w 1"/>
              <a:gd name="T1" fmla="*/ 0 h 2372"/>
              <a:gd name="T2" fmla="*/ 0 w 1"/>
              <a:gd name="T3" fmla="*/ 2371 h 2372"/>
              <a:gd name="T4" fmla="*/ 0 60000 65536"/>
              <a:gd name="T5" fmla="*/ 0 60000 65536"/>
              <a:gd name="T6" fmla="*/ 0 w 1"/>
              <a:gd name="T7" fmla="*/ 0 h 2372"/>
              <a:gd name="T8" fmla="*/ 1 w 1"/>
              <a:gd name="T9" fmla="*/ 2372 h 2372"/>
            </a:gdLst>
            <a:ahLst/>
            <a:cxnLst>
              <a:cxn ang="T4">
                <a:pos x="T0" y="T1"/>
              </a:cxn>
              <a:cxn ang="T5">
                <a:pos x="T2" y="T3"/>
              </a:cxn>
            </a:cxnLst>
            <a:rect l="T6" t="T7" r="T8" b="T9"/>
            <a:pathLst>
              <a:path w="1" h="2372">
                <a:moveTo>
                  <a:pt x="0" y="0"/>
                </a:moveTo>
                <a:lnTo>
                  <a:pt x="0" y="2371"/>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1052" name="Rectangle 23"/>
          <p:cNvSpPr>
            <a:spLocks noChangeArrowheads="1"/>
          </p:cNvSpPr>
          <p:nvPr/>
        </p:nvSpPr>
        <p:spPr bwMode="auto">
          <a:xfrm>
            <a:off x="1108075" y="6454775"/>
            <a:ext cx="6027738" cy="296863"/>
          </a:xfrm>
          <a:prstGeom prst="rect">
            <a:avLst/>
          </a:prstGeom>
          <a:noFill/>
          <a:ln w="12700">
            <a:noFill/>
            <a:miter lim="800000"/>
            <a:headEnd/>
            <a:tailEnd/>
          </a:ln>
        </p:spPr>
        <p:txBody>
          <a:bodyPr lIns="81193" tIns="39883" rIns="81193" bIns="39883">
            <a:spAutoFit/>
          </a:bodyPr>
          <a:lstStyle/>
          <a:p>
            <a:pPr defTabSz="820738"/>
            <a:r>
              <a:rPr lang="en-US" sz="700" b="0" dirty="0"/>
              <a:t>				    	  </a:t>
            </a:r>
          </a:p>
          <a:p>
            <a:pPr defTabSz="820738"/>
            <a:r>
              <a:rPr lang="en-US" sz="700" b="0" dirty="0"/>
              <a:t>			PLS012 </a:t>
            </a:r>
            <a:r>
              <a:rPr lang="en-US" sz="700" b="0" dirty="0" smtClean="0"/>
              <a:t>Rev26.PPT</a:t>
            </a:r>
            <a:r>
              <a:rPr lang="en-US" sz="700" b="0" dirty="0"/>
              <a:t>	           </a:t>
            </a:r>
            <a:r>
              <a:rPr lang="en-US" sz="700" b="0" dirty="0" smtClean="0"/>
              <a:t>5-30-2014</a:t>
            </a:r>
            <a:endParaRPr lang="en-US" sz="700" b="0" dirty="0"/>
          </a:p>
        </p:txBody>
      </p:sp>
      <p:graphicFrame>
        <p:nvGraphicFramePr>
          <p:cNvPr id="1035" name="Object 24">
            <a:hlinkClick r:id="" action="ppaction://ole?verb=0"/>
          </p:cNvPr>
          <p:cNvGraphicFramePr>
            <a:graphicFrameLocks/>
          </p:cNvGraphicFramePr>
          <p:nvPr/>
        </p:nvGraphicFramePr>
        <p:xfrm>
          <a:off x="2424113" y="268288"/>
          <a:ext cx="4446587" cy="160337"/>
        </p:xfrm>
        <a:graphic>
          <a:graphicData uri="http://schemas.openxmlformats.org/presentationml/2006/ole">
            <p:oleObj spid="_x0000_s1035" name="Worksheet" r:id="rId13" imgW="4571910" imgH="180898" progId="Excel.Sheet.8">
              <p:embed/>
            </p:oleObj>
          </a:graphicData>
        </a:graphic>
      </p:graphicFrame>
      <p:sp>
        <p:nvSpPr>
          <p:cNvPr id="1053" name="Rectangle 27"/>
          <p:cNvSpPr>
            <a:spLocks noChangeArrowheads="1"/>
          </p:cNvSpPr>
          <p:nvPr/>
        </p:nvSpPr>
        <p:spPr bwMode="auto">
          <a:xfrm>
            <a:off x="7702550" y="231775"/>
            <a:ext cx="960438" cy="187325"/>
          </a:xfrm>
          <a:prstGeom prst="rect">
            <a:avLst/>
          </a:prstGeom>
          <a:noFill/>
          <a:ln w="12700">
            <a:noFill/>
            <a:miter lim="800000"/>
            <a:headEnd/>
            <a:tailEnd/>
          </a:ln>
        </p:spPr>
        <p:txBody>
          <a:bodyPr lIns="81193" tIns="39883" rIns="81193" bIns="39883">
            <a:spAutoFit/>
          </a:bodyPr>
          <a:lstStyle/>
          <a:p>
            <a:pPr defTabSz="820738">
              <a:spcBef>
                <a:spcPct val="50000"/>
              </a:spcBef>
            </a:pPr>
            <a:r>
              <a:rPr lang="en-US" sz="700" b="0"/>
              <a:t>Page 1 of  2</a:t>
            </a:r>
          </a:p>
        </p:txBody>
      </p:sp>
      <p:graphicFrame>
        <p:nvGraphicFramePr>
          <p:cNvPr id="1036" name="Object 33"/>
          <p:cNvGraphicFramePr>
            <a:graphicFrameLocks noChangeAspect="1"/>
          </p:cNvGraphicFramePr>
          <p:nvPr/>
        </p:nvGraphicFramePr>
        <p:xfrm>
          <a:off x="4756150" y="3632200"/>
          <a:ext cx="4368800" cy="3160713"/>
        </p:xfrm>
        <a:graphic>
          <a:graphicData uri="http://schemas.openxmlformats.org/presentationml/2006/ole">
            <p:oleObj spid="_x0000_s1036" name="Document" r:id="rId14" imgW="5953946" imgH="4276470" progId="Word.Document.8">
              <p:embed/>
            </p:oleObj>
          </a:graphicData>
        </a:graphic>
      </p:graphicFrame>
      <p:graphicFrame>
        <p:nvGraphicFramePr>
          <p:cNvPr id="1037" name="Object 44"/>
          <p:cNvGraphicFramePr>
            <a:graphicFrameLocks noChangeAspect="1"/>
          </p:cNvGraphicFramePr>
          <p:nvPr/>
        </p:nvGraphicFramePr>
        <p:xfrm>
          <a:off x="2338388" y="3832225"/>
          <a:ext cx="2619375" cy="2757488"/>
        </p:xfrm>
        <a:graphic>
          <a:graphicData uri="http://schemas.openxmlformats.org/presentationml/2006/ole">
            <p:oleObj spid="_x0000_s1037" name="Document" r:id="rId15" imgW="5708018" imgH="6008721" progId="Word.Document.8">
              <p:embed/>
            </p:oleObj>
          </a:graphicData>
        </a:graphic>
      </p:graphicFrame>
      <p:graphicFrame>
        <p:nvGraphicFramePr>
          <p:cNvPr id="1038" name="Object 48"/>
          <p:cNvGraphicFramePr>
            <a:graphicFrameLocks noChangeAspect="1"/>
          </p:cNvGraphicFramePr>
          <p:nvPr/>
        </p:nvGraphicFramePr>
        <p:xfrm>
          <a:off x="3021013" y="874713"/>
          <a:ext cx="3025775" cy="2786062"/>
        </p:xfrm>
        <a:graphic>
          <a:graphicData uri="http://schemas.openxmlformats.org/presentationml/2006/ole">
            <p:oleObj spid="_x0000_s1038" name="Document" r:id="rId16" imgW="6465538" imgH="5954408" progId="Word.Document.8">
              <p:embed/>
            </p:oleObj>
          </a:graphicData>
        </a:graphic>
      </p:graphicFrame>
      <p:sp>
        <p:nvSpPr>
          <p:cNvPr id="1054" name="Text Box 50"/>
          <p:cNvSpPr txBox="1">
            <a:spLocks noChangeArrowheads="1"/>
          </p:cNvSpPr>
          <p:nvPr/>
        </p:nvSpPr>
        <p:spPr bwMode="auto">
          <a:xfrm>
            <a:off x="2909888" y="3630613"/>
            <a:ext cx="346075" cy="219075"/>
          </a:xfrm>
          <a:prstGeom prst="rect">
            <a:avLst/>
          </a:prstGeom>
          <a:noFill/>
          <a:ln w="12700">
            <a:noFill/>
            <a:miter lim="800000"/>
            <a:headEnd/>
            <a:tailEnd/>
          </a:ln>
        </p:spPr>
        <p:txBody>
          <a:bodyPr lIns="82046" tIns="41024" rIns="82046" bIns="41024">
            <a:spAutoFit/>
          </a:bodyPr>
          <a:lstStyle/>
          <a:p>
            <a:pPr defTabSz="820738">
              <a:spcBef>
                <a:spcPct val="50000"/>
              </a:spcBef>
            </a:pPr>
            <a:r>
              <a:rPr lang="en-US"/>
              <a:t>AC</a:t>
            </a:r>
          </a:p>
        </p:txBody>
      </p:sp>
      <p:sp>
        <p:nvSpPr>
          <p:cNvPr id="1055" name="Text Box 53"/>
          <p:cNvSpPr txBox="1">
            <a:spLocks noChangeArrowheads="1"/>
          </p:cNvSpPr>
          <p:nvPr/>
        </p:nvSpPr>
        <p:spPr bwMode="auto">
          <a:xfrm>
            <a:off x="346075" y="3757613"/>
            <a:ext cx="623888" cy="219075"/>
          </a:xfrm>
          <a:prstGeom prst="rect">
            <a:avLst/>
          </a:prstGeom>
          <a:noFill/>
          <a:ln w="12700">
            <a:noFill/>
            <a:miter lim="800000"/>
            <a:headEnd/>
            <a:tailEnd/>
          </a:ln>
        </p:spPr>
        <p:txBody>
          <a:bodyPr lIns="82046" tIns="41024" rIns="82046" bIns="41024">
            <a:spAutoFit/>
          </a:bodyPr>
          <a:lstStyle/>
          <a:p>
            <a:pPr defTabSz="820738">
              <a:spcBef>
                <a:spcPct val="50000"/>
              </a:spcBef>
            </a:pPr>
            <a:r>
              <a:rPr lang="en-US"/>
              <a:t>DC</a:t>
            </a:r>
          </a:p>
        </p:txBody>
      </p:sp>
      <p:sp>
        <p:nvSpPr>
          <p:cNvPr id="1056" name="Line 54"/>
          <p:cNvSpPr>
            <a:spLocks noChangeShapeType="1"/>
          </p:cNvSpPr>
          <p:nvPr/>
        </p:nvSpPr>
        <p:spPr bwMode="auto">
          <a:xfrm flipH="1">
            <a:off x="831850" y="3697288"/>
            <a:ext cx="2008188" cy="0"/>
          </a:xfrm>
          <a:prstGeom prst="line">
            <a:avLst/>
          </a:prstGeom>
          <a:noFill/>
          <a:ln w="28575">
            <a:solidFill>
              <a:schemeClr val="tx1"/>
            </a:solidFill>
            <a:round/>
            <a:headEnd/>
            <a:tailEnd/>
          </a:ln>
        </p:spPr>
        <p:txBody>
          <a:bodyPr lIns="68644" tIns="34322" rIns="68644" bIns="34322"/>
          <a:lstStyle/>
          <a:p>
            <a:endParaRPr lang="en-US"/>
          </a:p>
        </p:txBody>
      </p:sp>
      <p:sp>
        <p:nvSpPr>
          <p:cNvPr id="1057" name="Line 55"/>
          <p:cNvSpPr>
            <a:spLocks noChangeShapeType="1"/>
          </p:cNvSpPr>
          <p:nvPr/>
        </p:nvSpPr>
        <p:spPr bwMode="auto">
          <a:xfrm>
            <a:off x="831850" y="3697288"/>
            <a:ext cx="0" cy="315912"/>
          </a:xfrm>
          <a:prstGeom prst="line">
            <a:avLst/>
          </a:prstGeom>
          <a:noFill/>
          <a:ln w="28575">
            <a:solidFill>
              <a:schemeClr val="tx1"/>
            </a:solidFill>
            <a:round/>
            <a:headEnd/>
            <a:tailEnd/>
          </a:ln>
        </p:spPr>
        <p:txBody>
          <a:bodyPr lIns="68644" tIns="34322" rIns="68644" bIns="34322"/>
          <a:lstStyle/>
          <a:p>
            <a:endParaRPr lang="en-US"/>
          </a:p>
        </p:txBody>
      </p:sp>
      <p:sp>
        <p:nvSpPr>
          <p:cNvPr id="1058" name="Text Box 56"/>
          <p:cNvSpPr txBox="1">
            <a:spLocks noChangeArrowheads="1"/>
          </p:cNvSpPr>
          <p:nvPr/>
        </p:nvSpPr>
        <p:spPr bwMode="auto">
          <a:xfrm>
            <a:off x="3048000" y="673100"/>
            <a:ext cx="346075" cy="219075"/>
          </a:xfrm>
          <a:prstGeom prst="rect">
            <a:avLst/>
          </a:prstGeom>
          <a:noFill/>
          <a:ln w="12700">
            <a:noFill/>
            <a:miter lim="800000"/>
            <a:headEnd/>
            <a:tailEnd/>
          </a:ln>
        </p:spPr>
        <p:txBody>
          <a:bodyPr lIns="82046" tIns="41024" rIns="82046" bIns="41024">
            <a:spAutoFit/>
          </a:bodyPr>
          <a:lstStyle/>
          <a:p>
            <a:pPr defTabSz="820738">
              <a:spcBef>
                <a:spcPct val="50000"/>
              </a:spcBef>
            </a:pPr>
            <a:r>
              <a:rPr lang="en-US"/>
              <a:t>AC</a:t>
            </a:r>
          </a:p>
        </p:txBody>
      </p:sp>
      <p:sp>
        <p:nvSpPr>
          <p:cNvPr id="1059" name="Line 57"/>
          <p:cNvSpPr>
            <a:spLocks noChangeShapeType="1"/>
          </p:cNvSpPr>
          <p:nvPr/>
        </p:nvSpPr>
        <p:spPr bwMode="auto">
          <a:xfrm>
            <a:off x="3602038" y="806450"/>
            <a:ext cx="2493962" cy="0"/>
          </a:xfrm>
          <a:prstGeom prst="line">
            <a:avLst/>
          </a:prstGeom>
          <a:noFill/>
          <a:ln w="28575">
            <a:solidFill>
              <a:schemeClr val="tx1"/>
            </a:solidFill>
            <a:round/>
            <a:headEnd/>
            <a:tailEnd/>
          </a:ln>
        </p:spPr>
        <p:txBody>
          <a:bodyPr lIns="68644" tIns="34322" rIns="68644" bIns="34322"/>
          <a:lstStyle/>
          <a:p>
            <a:endParaRPr lang="en-US"/>
          </a:p>
        </p:txBody>
      </p:sp>
      <p:sp>
        <p:nvSpPr>
          <p:cNvPr id="1060" name="Line 58"/>
          <p:cNvSpPr>
            <a:spLocks noChangeShapeType="1"/>
          </p:cNvSpPr>
          <p:nvPr/>
        </p:nvSpPr>
        <p:spPr bwMode="auto">
          <a:xfrm>
            <a:off x="6096000" y="806450"/>
            <a:ext cx="0" cy="1143000"/>
          </a:xfrm>
          <a:prstGeom prst="line">
            <a:avLst/>
          </a:prstGeom>
          <a:noFill/>
          <a:ln w="28575">
            <a:solidFill>
              <a:schemeClr val="tx1"/>
            </a:solidFill>
            <a:round/>
            <a:headEnd/>
            <a:tailEnd/>
          </a:ln>
        </p:spPr>
        <p:txBody>
          <a:bodyPr lIns="68644" tIns="34322" rIns="68644" bIns="34322"/>
          <a:lstStyle/>
          <a:p>
            <a:endParaRPr lang="en-US"/>
          </a:p>
        </p:txBody>
      </p:sp>
      <p:graphicFrame>
        <p:nvGraphicFramePr>
          <p:cNvPr id="1040" name="Object 59"/>
          <p:cNvGraphicFramePr>
            <a:graphicFrameLocks noChangeAspect="1"/>
          </p:cNvGraphicFramePr>
          <p:nvPr/>
        </p:nvGraphicFramePr>
        <p:xfrm>
          <a:off x="6008688" y="2222500"/>
          <a:ext cx="2722562" cy="1289050"/>
        </p:xfrm>
        <a:graphic>
          <a:graphicData uri="http://schemas.openxmlformats.org/presentationml/2006/ole">
            <p:oleObj spid="_x0000_s1040" name="Document" r:id="rId17" imgW="5194395" imgH="2457146" progId="Word.Document.8">
              <p:embed/>
            </p:oleObj>
          </a:graphicData>
        </a:graphic>
      </p:graphicFrame>
      <p:sp>
        <p:nvSpPr>
          <p:cNvPr id="1061" name="Text Box 60"/>
          <p:cNvSpPr txBox="1">
            <a:spLocks noChangeArrowheads="1"/>
          </p:cNvSpPr>
          <p:nvPr/>
        </p:nvSpPr>
        <p:spPr bwMode="auto">
          <a:xfrm>
            <a:off x="6234113" y="2017713"/>
            <a:ext cx="485775" cy="219075"/>
          </a:xfrm>
          <a:prstGeom prst="rect">
            <a:avLst/>
          </a:prstGeom>
          <a:noFill/>
          <a:ln w="12700">
            <a:noFill/>
            <a:miter lim="800000"/>
            <a:headEnd/>
            <a:tailEnd/>
          </a:ln>
        </p:spPr>
        <p:txBody>
          <a:bodyPr lIns="82046" tIns="41024" rIns="82046" bIns="41024">
            <a:spAutoFit/>
          </a:bodyPr>
          <a:lstStyle/>
          <a:p>
            <a:pPr defTabSz="820738">
              <a:spcBef>
                <a:spcPct val="50000"/>
              </a:spcBef>
            </a:pPr>
            <a:r>
              <a:rPr lang="en-US"/>
              <a:t>DC</a:t>
            </a:r>
          </a:p>
        </p:txBody>
      </p:sp>
      <p:sp>
        <p:nvSpPr>
          <p:cNvPr id="1062" name="Line 61"/>
          <p:cNvSpPr>
            <a:spLocks noChangeShapeType="1"/>
          </p:cNvSpPr>
          <p:nvPr/>
        </p:nvSpPr>
        <p:spPr bwMode="auto">
          <a:xfrm>
            <a:off x="6096000" y="1949450"/>
            <a:ext cx="1801813" cy="0"/>
          </a:xfrm>
          <a:prstGeom prst="line">
            <a:avLst/>
          </a:prstGeom>
          <a:noFill/>
          <a:ln w="28575">
            <a:solidFill>
              <a:schemeClr val="tx1"/>
            </a:solidFill>
            <a:round/>
            <a:headEnd/>
            <a:tailEnd/>
          </a:ln>
        </p:spPr>
        <p:txBody>
          <a:bodyPr lIns="68644" tIns="34322" rIns="68644" bIns="34322"/>
          <a:lstStyle/>
          <a:p>
            <a:endParaRPr lang="en-US"/>
          </a:p>
        </p:txBody>
      </p:sp>
      <p:sp>
        <p:nvSpPr>
          <p:cNvPr id="1063" name="Line 62"/>
          <p:cNvSpPr>
            <a:spLocks noChangeShapeType="1"/>
          </p:cNvSpPr>
          <p:nvPr/>
        </p:nvSpPr>
        <p:spPr bwMode="auto">
          <a:xfrm>
            <a:off x="6719888" y="1949450"/>
            <a:ext cx="0" cy="269875"/>
          </a:xfrm>
          <a:prstGeom prst="line">
            <a:avLst/>
          </a:prstGeom>
          <a:noFill/>
          <a:ln w="28575">
            <a:solidFill>
              <a:schemeClr val="tx1"/>
            </a:solidFill>
            <a:round/>
            <a:headEnd/>
            <a:tailEnd/>
          </a:ln>
        </p:spPr>
        <p:txBody>
          <a:bodyPr lIns="68644" tIns="34322" rIns="68644" bIns="34322"/>
          <a:lstStyle/>
          <a:p>
            <a:endParaRPr lang="en-US"/>
          </a:p>
        </p:txBody>
      </p:sp>
      <p:sp>
        <p:nvSpPr>
          <p:cNvPr id="1064" name="Line 64"/>
          <p:cNvSpPr>
            <a:spLocks noChangeShapeType="1"/>
          </p:cNvSpPr>
          <p:nvPr/>
        </p:nvSpPr>
        <p:spPr bwMode="auto">
          <a:xfrm>
            <a:off x="5126038" y="739775"/>
            <a:ext cx="0" cy="134938"/>
          </a:xfrm>
          <a:prstGeom prst="line">
            <a:avLst/>
          </a:prstGeom>
          <a:noFill/>
          <a:ln w="28575">
            <a:solidFill>
              <a:schemeClr val="tx1"/>
            </a:solidFill>
            <a:round/>
            <a:headEnd/>
            <a:tailEnd/>
          </a:ln>
        </p:spPr>
        <p:txBody>
          <a:bodyPr lIns="68644" tIns="34322" rIns="68644" bIns="34322"/>
          <a:lstStyle/>
          <a:p>
            <a:endParaRPr lang="en-US"/>
          </a:p>
        </p:txBody>
      </p:sp>
      <p:sp>
        <p:nvSpPr>
          <p:cNvPr id="1065" name="Line 65"/>
          <p:cNvSpPr>
            <a:spLocks noChangeShapeType="1"/>
          </p:cNvSpPr>
          <p:nvPr/>
        </p:nvSpPr>
        <p:spPr bwMode="auto">
          <a:xfrm>
            <a:off x="7897813" y="1949450"/>
            <a:ext cx="0" cy="269875"/>
          </a:xfrm>
          <a:prstGeom prst="line">
            <a:avLst/>
          </a:prstGeom>
          <a:noFill/>
          <a:ln w="28575">
            <a:solidFill>
              <a:schemeClr val="tx1"/>
            </a:solidFill>
            <a:round/>
            <a:headEnd/>
            <a:tailEnd/>
          </a:ln>
        </p:spPr>
        <p:txBody>
          <a:bodyPr lIns="68644" tIns="34322" rIns="68644" bIns="34322"/>
          <a:lstStyle/>
          <a:p>
            <a:endParaRPr lang="en-US"/>
          </a:p>
        </p:txBody>
      </p:sp>
      <p:graphicFrame>
        <p:nvGraphicFramePr>
          <p:cNvPr id="1041" name="Object 85"/>
          <p:cNvGraphicFramePr>
            <a:graphicFrameLocks noChangeAspect="1"/>
          </p:cNvGraphicFramePr>
          <p:nvPr/>
        </p:nvGraphicFramePr>
        <p:xfrm>
          <a:off x="-200025" y="879475"/>
          <a:ext cx="2617788" cy="633413"/>
        </p:xfrm>
        <a:graphic>
          <a:graphicData uri="http://schemas.openxmlformats.org/presentationml/2006/ole">
            <p:oleObj spid="_x0000_s1041" name="Document" r:id="rId18" imgW="4065523" imgH="1152327" progId="Word.Document.8">
              <p:embed/>
            </p:oleObj>
          </a:graphicData>
        </a:graphic>
      </p:graphicFrame>
      <p:graphicFrame>
        <p:nvGraphicFramePr>
          <p:cNvPr id="1042" name="Object 86"/>
          <p:cNvGraphicFramePr>
            <a:graphicFrameLocks noChangeAspect="1"/>
          </p:cNvGraphicFramePr>
          <p:nvPr/>
        </p:nvGraphicFramePr>
        <p:xfrm>
          <a:off x="-395288" y="1616075"/>
          <a:ext cx="2984501" cy="928688"/>
        </p:xfrm>
        <a:graphic>
          <a:graphicData uri="http://schemas.openxmlformats.org/presentationml/2006/ole">
            <p:oleObj spid="_x0000_s1042" name="Document" r:id="rId19" imgW="5691016" imgH="1782438" progId="Word.Document.8">
              <p:embed/>
            </p:oleObj>
          </a:graphicData>
        </a:graphic>
      </p:graphicFrame>
      <p:graphicFrame>
        <p:nvGraphicFramePr>
          <p:cNvPr id="1043" name="Object 87"/>
          <p:cNvGraphicFramePr>
            <a:graphicFrameLocks noChangeAspect="1"/>
          </p:cNvGraphicFramePr>
          <p:nvPr/>
        </p:nvGraphicFramePr>
        <p:xfrm>
          <a:off x="195263" y="2684463"/>
          <a:ext cx="2441575" cy="785812"/>
        </p:xfrm>
        <a:graphic>
          <a:graphicData uri="http://schemas.openxmlformats.org/presentationml/2006/ole">
            <p:oleObj spid="_x0000_s1043" name="Document" r:id="rId20" imgW="5174726" imgH="1666990" progId="Word.Document.8">
              <p:embed/>
            </p:oleObj>
          </a:graphicData>
        </a:graphic>
      </p:graphicFrame>
      <p:graphicFrame>
        <p:nvGraphicFramePr>
          <p:cNvPr id="1044" name="Object 88"/>
          <p:cNvGraphicFramePr>
            <a:graphicFrameLocks noChangeAspect="1"/>
          </p:cNvGraphicFramePr>
          <p:nvPr/>
        </p:nvGraphicFramePr>
        <p:xfrm>
          <a:off x="142875" y="4010025"/>
          <a:ext cx="2308225" cy="2352675"/>
        </p:xfrm>
        <a:graphic>
          <a:graphicData uri="http://schemas.openxmlformats.org/presentationml/2006/ole">
            <p:oleObj spid="_x0000_s1044" name="Document" r:id="rId21" imgW="5568371" imgH="5737897" progId="Word.Document.8">
              <p:embed/>
            </p:oleObj>
          </a:graphicData>
        </a:graphic>
      </p:graphicFrame>
      <p:graphicFrame>
        <p:nvGraphicFramePr>
          <p:cNvPr id="43" name="Table 42"/>
          <p:cNvGraphicFramePr>
            <a:graphicFrameLocks noGrp="1"/>
          </p:cNvGraphicFramePr>
          <p:nvPr/>
        </p:nvGraphicFramePr>
        <p:xfrm>
          <a:off x="6327830" y="807526"/>
          <a:ext cx="2476499" cy="609600"/>
        </p:xfrm>
        <a:graphic>
          <a:graphicData uri="http://schemas.openxmlformats.org/drawingml/2006/table">
            <a:tbl>
              <a:tblPr/>
              <a:tblGrid>
                <a:gridCol w="368128"/>
                <a:gridCol w="2108371"/>
              </a:tblGrid>
              <a:tr h="88107">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Char.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Option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tcPr>
                </a:tc>
              </a:tr>
              <a:tr h="44053">
                <a:tc>
                  <a:txBody>
                    <a:bodyPr/>
                    <a:lstStyle/>
                    <a:p>
                      <a:pPr marL="0" marR="0" algn="ctr">
                        <a:spcBef>
                          <a:spcPts val="600"/>
                        </a:spcBef>
                        <a:spcAft>
                          <a:spcPts val="0"/>
                        </a:spcAft>
                      </a:pPr>
                      <a:r>
                        <a:rPr lang="en-US" sz="800" dirty="0" smtClean="0">
                          <a:solidFill>
                            <a:srgbClr val="FF0000"/>
                          </a:solidFill>
                          <a:latin typeface="Browallia New" pitchFamily="34" charset="-34"/>
                          <a:ea typeface="Times New Roman"/>
                          <a:cs typeface="Browallia New" pitchFamily="34" charset="-34"/>
                        </a:rPr>
                        <a:t> 9</a:t>
                      </a:r>
                      <a:r>
                        <a:rPr lang="en-US" sz="800" dirty="0">
                          <a:solidFill>
                            <a:srgbClr val="FF0000"/>
                          </a:solidFill>
                          <a:latin typeface="Browallia New" pitchFamily="34" charset="-34"/>
                          <a:ea typeface="Times New Roman"/>
                          <a:cs typeface="Browallia New" pitchFamily="34" charset="-34"/>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none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053">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shutters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107">
                <a:tc>
                  <a:txBody>
                    <a:bodyPr/>
                    <a:lstStyle/>
                    <a:p>
                      <a:pPr marL="0" marR="0" algn="ctr">
                        <a:spcBef>
                          <a:spcPts val="600"/>
                        </a:spcBef>
                        <a:spcAft>
                          <a:spcPts val="0"/>
                        </a:spcAft>
                      </a:pPr>
                      <a:r>
                        <a:rPr lang="en-US" sz="800" dirty="0" smtClean="0">
                          <a:solidFill>
                            <a:srgbClr val="FF0000"/>
                          </a:solidFill>
                          <a:latin typeface="Browallia New" pitchFamily="34" charset="-34"/>
                          <a:ea typeface="Times New Roman"/>
                          <a:cs typeface="Browallia New" pitchFamily="34" charset="-34"/>
                        </a:rPr>
                        <a:t>   3</a:t>
                      </a:r>
                      <a:r>
                        <a:rPr lang="en-US" sz="800" dirty="0">
                          <a:solidFill>
                            <a:srgbClr val="FF0000"/>
                          </a:solidFill>
                          <a:latin typeface="Browallia New" pitchFamily="34" charset="-34"/>
                          <a:ea typeface="Times New Roman"/>
                          <a:cs typeface="Browallia New" pitchFamily="34" charset="-34"/>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Shutters with padlocking provision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107">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600"/>
                        </a:spcBef>
                        <a:spcAft>
                          <a:spcPts val="0"/>
                        </a:spcAft>
                      </a:pPr>
                      <a:r>
                        <a:rPr lang="en-US" sz="800" dirty="0">
                          <a:solidFill>
                            <a:srgbClr val="FF0000"/>
                          </a:solidFill>
                          <a:latin typeface="Browallia New" pitchFamily="34" charset="-34"/>
                          <a:ea typeface="Times New Roman"/>
                          <a:cs typeface="Browallia New" pitchFamily="34" charset="-34"/>
                        </a:rPr>
                        <a:t>Shutters with padlock provision and shutter </a:t>
                      </a:r>
                      <a:r>
                        <a:rPr lang="en-US" sz="800" dirty="0" smtClean="0">
                          <a:solidFill>
                            <a:srgbClr val="FF0000"/>
                          </a:solidFill>
                          <a:latin typeface="Browallia New" pitchFamily="34" charset="-34"/>
                          <a:ea typeface="Times New Roman"/>
                          <a:cs typeface="Browallia New" pitchFamily="34" charset="-34"/>
                        </a:rPr>
                        <a:t>position</a:t>
                      </a:r>
                      <a:r>
                        <a:rPr lang="en-US" sz="800" baseline="0" dirty="0" smtClean="0">
                          <a:solidFill>
                            <a:srgbClr val="FF0000"/>
                          </a:solidFill>
                          <a:latin typeface="Browallia New" pitchFamily="34" charset="-34"/>
                          <a:ea typeface="Times New Roman"/>
                          <a:cs typeface="Browallia New" pitchFamily="34" charset="-34"/>
                        </a:rPr>
                        <a:t> </a:t>
                      </a:r>
                      <a:r>
                        <a:rPr lang="en-US" sz="800" dirty="0" smtClean="0">
                          <a:solidFill>
                            <a:srgbClr val="FF0000"/>
                          </a:solidFill>
                          <a:latin typeface="Browallia New" pitchFamily="34" charset="-34"/>
                          <a:ea typeface="Times New Roman"/>
                          <a:cs typeface="Browallia New" pitchFamily="34" charset="-34"/>
                        </a:rPr>
                        <a:t>indicator</a:t>
                      </a:r>
                      <a:endParaRPr lang="en-US" sz="800" dirty="0">
                        <a:solidFill>
                          <a:srgbClr val="FF0000"/>
                        </a:solidFill>
                        <a:latin typeface="Browallia New" pitchFamily="34" charset="-34"/>
                        <a:ea typeface="Times New Roman"/>
                        <a:cs typeface="Browallia New" pitchFamily="34" charset="-3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4" name="Rectangle 43"/>
          <p:cNvSpPr/>
          <p:nvPr/>
        </p:nvSpPr>
        <p:spPr>
          <a:xfrm>
            <a:off x="6173491" y="1436199"/>
            <a:ext cx="2743199" cy="338554"/>
          </a:xfrm>
          <a:prstGeom prst="rect">
            <a:avLst/>
          </a:prstGeom>
        </p:spPr>
        <p:txBody>
          <a:bodyPr wrap="square">
            <a:spAutoFit/>
          </a:bodyPr>
          <a:lstStyle/>
          <a:p>
            <a:pPr lvl="1" algn="just"/>
            <a:r>
              <a:rPr lang="en-US" sz="800" b="0" dirty="0" smtClean="0">
                <a:latin typeface="Browallia New" pitchFamily="34" charset="-34"/>
                <a:ea typeface="Times New Roman" pitchFamily="18" charset="0"/>
                <a:cs typeface="Browallia New" pitchFamily="34" charset="-34"/>
              </a:rPr>
              <a:t>*Standard offer for UL and ANSI cradle</a:t>
            </a:r>
          </a:p>
          <a:p>
            <a:pPr lvl="1" algn="just"/>
            <a:r>
              <a:rPr lang="en-US" sz="800" b="0" dirty="0" smtClean="0">
                <a:solidFill>
                  <a:srgbClr val="000000"/>
                </a:solidFill>
                <a:latin typeface="Browallia New" pitchFamily="34" charset="-34"/>
                <a:ea typeface="Times New Roman" pitchFamily="18" charset="0"/>
                <a:cs typeface="Browallia New" pitchFamily="34" charset="-34"/>
              </a:rPr>
              <a:t>** Standard offer for IEC </a:t>
            </a:r>
            <a:r>
              <a:rPr lang="en-US" sz="800" b="0" dirty="0" smtClean="0">
                <a:latin typeface="Browallia New" pitchFamily="34" charset="-34"/>
                <a:ea typeface="Times New Roman" pitchFamily="18" charset="0"/>
                <a:cs typeface="Browallia New" pitchFamily="34" charset="-34"/>
              </a:rPr>
              <a:t>NT &amp; NW</a:t>
            </a:r>
            <a:r>
              <a:rPr lang="en-US" sz="800" b="0" dirty="0" smtClean="0">
                <a:solidFill>
                  <a:srgbClr val="FF0000"/>
                </a:solidFill>
                <a:latin typeface="Browallia New" pitchFamily="34" charset="-34"/>
                <a:ea typeface="Times New Roman" pitchFamily="18" charset="0"/>
                <a:cs typeface="Browallia New" pitchFamily="34" charset="-34"/>
              </a:rPr>
              <a:t> </a:t>
            </a:r>
            <a:r>
              <a:rPr lang="en-US" sz="800" b="0" dirty="0" smtClean="0">
                <a:solidFill>
                  <a:srgbClr val="000000"/>
                </a:solidFill>
                <a:latin typeface="Browallia New" pitchFamily="34" charset="-34"/>
                <a:ea typeface="Times New Roman" pitchFamily="18" charset="0"/>
                <a:cs typeface="Browallia New" pitchFamily="34" charset="-34"/>
              </a:rPr>
              <a:t>cradle</a:t>
            </a:r>
            <a:endParaRPr lang="en-US" sz="800" b="0" dirty="0">
              <a:latin typeface="Browallia New" pitchFamily="34" charset="-34"/>
              <a:cs typeface="Browallia New" pitchFamily="34" charset="-34"/>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3">
            <a:hlinkClick r:id="" action="ppaction://ole?verb=0"/>
          </p:cNvPr>
          <p:cNvGraphicFramePr>
            <a:graphicFrameLocks/>
          </p:cNvGraphicFramePr>
          <p:nvPr/>
        </p:nvGraphicFramePr>
        <p:xfrm>
          <a:off x="1731963" y="538163"/>
          <a:ext cx="219075" cy="212725"/>
        </p:xfrm>
        <a:graphic>
          <a:graphicData uri="http://schemas.openxmlformats.org/presentationml/2006/ole">
            <p:oleObj spid="_x0000_s2050" name="Worksheet" r:id="rId4" imgW="171591" imgH="152430" progId="Excel.Sheet.8">
              <p:embed/>
            </p:oleObj>
          </a:graphicData>
        </a:graphic>
      </p:graphicFrame>
      <p:sp>
        <p:nvSpPr>
          <p:cNvPr id="2059" name="Freeform 4"/>
          <p:cNvSpPr>
            <a:spLocks/>
          </p:cNvSpPr>
          <p:nvPr/>
        </p:nvSpPr>
        <p:spPr bwMode="auto">
          <a:xfrm>
            <a:off x="1801813" y="739775"/>
            <a:ext cx="138112" cy="4302125"/>
          </a:xfrm>
          <a:custGeom>
            <a:avLst/>
            <a:gdLst>
              <a:gd name="T0" fmla="*/ 0 w 1"/>
              <a:gd name="T1" fmla="*/ 0 h 2831"/>
              <a:gd name="T2" fmla="*/ 0 w 1"/>
              <a:gd name="T3" fmla="*/ 2830 h 2831"/>
              <a:gd name="T4" fmla="*/ 0 60000 65536"/>
              <a:gd name="T5" fmla="*/ 0 60000 65536"/>
              <a:gd name="T6" fmla="*/ 0 w 1"/>
              <a:gd name="T7" fmla="*/ 0 h 2831"/>
              <a:gd name="T8" fmla="*/ 1 w 1"/>
              <a:gd name="T9" fmla="*/ 2831 h 2831"/>
            </a:gdLst>
            <a:ahLst/>
            <a:cxnLst>
              <a:cxn ang="T4">
                <a:pos x="T0" y="T1"/>
              </a:cxn>
              <a:cxn ang="T5">
                <a:pos x="T2" y="T3"/>
              </a:cxn>
            </a:cxnLst>
            <a:rect l="T6" t="T7" r="T8" b="T9"/>
            <a:pathLst>
              <a:path w="1" h="2831">
                <a:moveTo>
                  <a:pt x="0" y="0"/>
                </a:moveTo>
                <a:lnTo>
                  <a:pt x="0" y="2830"/>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graphicFrame>
        <p:nvGraphicFramePr>
          <p:cNvPr id="2051" name="Object 5">
            <a:hlinkClick r:id="" action="ppaction://ole?verb=0"/>
          </p:cNvPr>
          <p:cNvGraphicFramePr>
            <a:graphicFrameLocks/>
          </p:cNvGraphicFramePr>
          <p:nvPr/>
        </p:nvGraphicFramePr>
        <p:xfrm>
          <a:off x="1108075" y="538163"/>
          <a:ext cx="185738" cy="230187"/>
        </p:xfrm>
        <a:graphic>
          <a:graphicData uri="http://schemas.openxmlformats.org/presentationml/2006/ole">
            <p:oleObj spid="_x0000_s2051" name="Worksheet" r:id="rId5" imgW="252000" imgH="342000" progId="Excel.Sheet.8">
              <p:embed/>
            </p:oleObj>
          </a:graphicData>
        </a:graphic>
      </p:graphicFrame>
      <p:sp>
        <p:nvSpPr>
          <p:cNvPr id="2060" name="Freeform 6"/>
          <p:cNvSpPr>
            <a:spLocks/>
          </p:cNvSpPr>
          <p:nvPr/>
        </p:nvSpPr>
        <p:spPr bwMode="auto">
          <a:xfrm>
            <a:off x="1177925" y="739775"/>
            <a:ext cx="1588" cy="269875"/>
          </a:xfrm>
          <a:custGeom>
            <a:avLst/>
            <a:gdLst>
              <a:gd name="T0" fmla="*/ 0 w 1"/>
              <a:gd name="T1" fmla="*/ 0 h 193"/>
              <a:gd name="T2" fmla="*/ 0 w 1"/>
              <a:gd name="T3" fmla="*/ 192 h 193"/>
              <a:gd name="T4" fmla="*/ 0 60000 65536"/>
              <a:gd name="T5" fmla="*/ 0 60000 65536"/>
              <a:gd name="T6" fmla="*/ 0 w 1"/>
              <a:gd name="T7" fmla="*/ 0 h 193"/>
              <a:gd name="T8" fmla="*/ 1 w 1"/>
              <a:gd name="T9" fmla="*/ 193 h 193"/>
            </a:gdLst>
            <a:ahLst/>
            <a:cxnLst>
              <a:cxn ang="T4">
                <a:pos x="T0" y="T1"/>
              </a:cxn>
              <a:cxn ang="T5">
                <a:pos x="T2" y="T3"/>
              </a:cxn>
            </a:cxnLst>
            <a:rect l="T6" t="T7" r="T8" b="T9"/>
            <a:pathLst>
              <a:path w="1" h="193">
                <a:moveTo>
                  <a:pt x="0" y="0"/>
                </a:moveTo>
                <a:lnTo>
                  <a:pt x="0" y="192"/>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2061" name="Freeform 7"/>
          <p:cNvSpPr>
            <a:spLocks/>
          </p:cNvSpPr>
          <p:nvPr/>
        </p:nvSpPr>
        <p:spPr bwMode="auto">
          <a:xfrm flipH="1">
            <a:off x="7483475" y="739775"/>
            <a:ext cx="66675" cy="671513"/>
          </a:xfrm>
          <a:custGeom>
            <a:avLst/>
            <a:gdLst>
              <a:gd name="T0" fmla="*/ 0 w 1"/>
              <a:gd name="T1" fmla="*/ 0 h 241"/>
              <a:gd name="T2" fmla="*/ 0 w 1"/>
              <a:gd name="T3" fmla="*/ 240 h 241"/>
              <a:gd name="T4" fmla="*/ 0 60000 65536"/>
              <a:gd name="T5" fmla="*/ 0 60000 65536"/>
              <a:gd name="T6" fmla="*/ 0 w 1"/>
              <a:gd name="T7" fmla="*/ 0 h 241"/>
              <a:gd name="T8" fmla="*/ 1 w 1"/>
              <a:gd name="T9" fmla="*/ 241 h 241"/>
            </a:gdLst>
            <a:ahLst/>
            <a:cxnLst>
              <a:cxn ang="T4">
                <a:pos x="T0" y="T1"/>
              </a:cxn>
              <a:cxn ang="T5">
                <a:pos x="T2" y="T3"/>
              </a:cxn>
            </a:cxnLst>
            <a:rect l="T6" t="T7" r="T8" b="T9"/>
            <a:pathLst>
              <a:path w="1" h="241">
                <a:moveTo>
                  <a:pt x="0" y="0"/>
                </a:moveTo>
                <a:lnTo>
                  <a:pt x="0" y="240"/>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2062" name="Rectangle 8"/>
          <p:cNvSpPr>
            <a:spLocks noChangeArrowheads="1"/>
          </p:cNvSpPr>
          <p:nvPr/>
        </p:nvSpPr>
        <p:spPr bwMode="auto">
          <a:xfrm>
            <a:off x="7885113" y="192088"/>
            <a:ext cx="744537" cy="187325"/>
          </a:xfrm>
          <a:prstGeom prst="rect">
            <a:avLst/>
          </a:prstGeom>
          <a:noFill/>
          <a:ln w="12700">
            <a:noFill/>
            <a:miter lim="800000"/>
            <a:headEnd/>
            <a:tailEnd/>
          </a:ln>
        </p:spPr>
        <p:txBody>
          <a:bodyPr lIns="81193" tIns="39883" rIns="81193" bIns="39883">
            <a:spAutoFit/>
          </a:bodyPr>
          <a:lstStyle/>
          <a:p>
            <a:pPr defTabSz="820738">
              <a:spcBef>
                <a:spcPct val="50000"/>
              </a:spcBef>
            </a:pPr>
            <a:r>
              <a:rPr lang="en-US" sz="700" b="0"/>
              <a:t>Page 2 of  2</a:t>
            </a:r>
          </a:p>
        </p:txBody>
      </p:sp>
      <p:sp>
        <p:nvSpPr>
          <p:cNvPr id="2063" name="Rectangle 9"/>
          <p:cNvSpPr>
            <a:spLocks noChangeArrowheads="1"/>
          </p:cNvSpPr>
          <p:nvPr/>
        </p:nvSpPr>
        <p:spPr bwMode="auto">
          <a:xfrm>
            <a:off x="260350" y="6454775"/>
            <a:ext cx="8623300" cy="403225"/>
          </a:xfrm>
          <a:prstGeom prst="rect">
            <a:avLst/>
          </a:prstGeom>
          <a:noFill/>
          <a:ln w="12700">
            <a:noFill/>
            <a:miter lim="800000"/>
            <a:headEnd/>
            <a:tailEnd/>
          </a:ln>
        </p:spPr>
        <p:txBody>
          <a:bodyPr wrap="none" lIns="68644" tIns="34322" rIns="68644" bIns="34322" anchor="ctr"/>
          <a:lstStyle/>
          <a:p>
            <a:endParaRPr lang="en-US"/>
          </a:p>
        </p:txBody>
      </p:sp>
      <p:sp>
        <p:nvSpPr>
          <p:cNvPr id="2064" name="Rectangle 10"/>
          <p:cNvSpPr>
            <a:spLocks noChangeArrowheads="1"/>
          </p:cNvSpPr>
          <p:nvPr/>
        </p:nvSpPr>
        <p:spPr bwMode="auto">
          <a:xfrm>
            <a:off x="398463" y="6454775"/>
            <a:ext cx="8624887" cy="403225"/>
          </a:xfrm>
          <a:prstGeom prst="rect">
            <a:avLst/>
          </a:prstGeom>
          <a:noFill/>
          <a:ln w="12700">
            <a:noFill/>
            <a:miter lim="800000"/>
            <a:headEnd/>
            <a:tailEnd/>
          </a:ln>
        </p:spPr>
        <p:txBody>
          <a:bodyPr wrap="none" lIns="68644" tIns="34322" rIns="68644" bIns="34322" anchor="ctr"/>
          <a:lstStyle/>
          <a:p>
            <a:endParaRPr lang="en-US"/>
          </a:p>
        </p:txBody>
      </p:sp>
      <p:sp>
        <p:nvSpPr>
          <p:cNvPr id="2065" name="Rectangle 11"/>
          <p:cNvSpPr>
            <a:spLocks noChangeArrowheads="1"/>
          </p:cNvSpPr>
          <p:nvPr/>
        </p:nvSpPr>
        <p:spPr bwMode="auto">
          <a:xfrm>
            <a:off x="398463" y="6454775"/>
            <a:ext cx="8624887" cy="403225"/>
          </a:xfrm>
          <a:prstGeom prst="rect">
            <a:avLst/>
          </a:prstGeom>
          <a:noFill/>
          <a:ln w="12700">
            <a:noFill/>
            <a:miter lim="800000"/>
            <a:headEnd/>
            <a:tailEnd/>
          </a:ln>
        </p:spPr>
        <p:txBody>
          <a:bodyPr wrap="none" lIns="68644" tIns="34322" rIns="68644" bIns="34322" anchor="ctr"/>
          <a:lstStyle/>
          <a:p>
            <a:endParaRPr lang="en-US"/>
          </a:p>
        </p:txBody>
      </p:sp>
      <p:graphicFrame>
        <p:nvGraphicFramePr>
          <p:cNvPr id="2052" name="Object 13">
            <a:hlinkClick r:id="" action="ppaction://ole?verb=0"/>
          </p:cNvPr>
          <p:cNvGraphicFramePr>
            <a:graphicFrameLocks/>
          </p:cNvGraphicFramePr>
          <p:nvPr/>
        </p:nvGraphicFramePr>
        <p:xfrm>
          <a:off x="3363913" y="2622550"/>
          <a:ext cx="2430462" cy="1624013"/>
        </p:xfrm>
        <a:graphic>
          <a:graphicData uri="http://schemas.openxmlformats.org/presentationml/2006/ole">
            <p:oleObj spid="_x0000_s2052" name="Picture" r:id="rId6" imgW="2754000" imgH="1839600" progId="Word.Picture.8">
              <p:embed/>
            </p:oleObj>
          </a:graphicData>
        </a:graphic>
      </p:graphicFrame>
      <p:sp>
        <p:nvSpPr>
          <p:cNvPr id="2067" name="Rectangle 14"/>
          <p:cNvSpPr>
            <a:spLocks noChangeArrowheads="1"/>
          </p:cNvSpPr>
          <p:nvPr/>
        </p:nvSpPr>
        <p:spPr bwMode="auto">
          <a:xfrm>
            <a:off x="5126038" y="604838"/>
            <a:ext cx="207962" cy="201612"/>
          </a:xfrm>
          <a:prstGeom prst="rect">
            <a:avLst/>
          </a:prstGeom>
          <a:solidFill>
            <a:schemeClr val="folHlink"/>
          </a:solidFill>
          <a:ln w="12700">
            <a:solidFill>
              <a:schemeClr val="tx1"/>
            </a:solidFill>
            <a:miter lim="800000"/>
            <a:headEnd/>
            <a:tailEnd/>
          </a:ln>
        </p:spPr>
        <p:txBody>
          <a:bodyPr wrap="none" lIns="81193" tIns="39883" rIns="81193" bIns="39883" anchor="ctr"/>
          <a:lstStyle/>
          <a:p>
            <a:pPr algn="ctr" defTabSz="820738"/>
            <a:r>
              <a:rPr lang="en-US" b="0"/>
              <a:t>18</a:t>
            </a:r>
          </a:p>
        </p:txBody>
      </p:sp>
      <p:sp>
        <p:nvSpPr>
          <p:cNvPr id="2068" name="Line 15"/>
          <p:cNvSpPr>
            <a:spLocks noChangeShapeType="1"/>
          </p:cNvSpPr>
          <p:nvPr/>
        </p:nvSpPr>
        <p:spPr bwMode="auto">
          <a:xfrm>
            <a:off x="5264150" y="806450"/>
            <a:ext cx="0" cy="0"/>
          </a:xfrm>
          <a:prstGeom prst="line">
            <a:avLst/>
          </a:prstGeom>
          <a:noFill/>
          <a:ln w="25400">
            <a:solidFill>
              <a:schemeClr val="tx1"/>
            </a:solidFill>
            <a:round/>
            <a:headEnd/>
            <a:tailEnd/>
          </a:ln>
        </p:spPr>
        <p:txBody>
          <a:bodyPr wrap="none" lIns="68644" tIns="34322" rIns="68644" bIns="34322" anchor="ctr"/>
          <a:lstStyle/>
          <a:p>
            <a:endParaRPr lang="en-US"/>
          </a:p>
        </p:txBody>
      </p:sp>
      <p:graphicFrame>
        <p:nvGraphicFramePr>
          <p:cNvPr id="2053" name="Object 17">
            <a:hlinkClick r:id="" action="ppaction://ole?verb=0"/>
          </p:cNvPr>
          <p:cNvGraphicFramePr>
            <a:graphicFrameLocks/>
          </p:cNvGraphicFramePr>
          <p:nvPr/>
        </p:nvGraphicFramePr>
        <p:xfrm>
          <a:off x="2401888" y="336550"/>
          <a:ext cx="4421187" cy="161925"/>
        </p:xfrm>
        <a:graphic>
          <a:graphicData uri="http://schemas.openxmlformats.org/presentationml/2006/ole">
            <p:oleObj spid="_x0000_s2053" name="Worksheet" r:id="rId7" imgW="4571910" imgH="180898" progId="Excel.Sheet.8">
              <p:embed/>
            </p:oleObj>
          </a:graphicData>
        </a:graphic>
      </p:graphicFrame>
      <p:sp>
        <p:nvSpPr>
          <p:cNvPr id="2069" name="Rectangle 18"/>
          <p:cNvSpPr>
            <a:spLocks noChangeArrowheads="1"/>
          </p:cNvSpPr>
          <p:nvPr/>
        </p:nvSpPr>
        <p:spPr bwMode="auto">
          <a:xfrm>
            <a:off x="3740150" y="604838"/>
            <a:ext cx="207963" cy="201612"/>
          </a:xfrm>
          <a:prstGeom prst="rect">
            <a:avLst/>
          </a:prstGeom>
          <a:solidFill>
            <a:schemeClr val="folHlink"/>
          </a:solidFill>
          <a:ln w="12700">
            <a:solidFill>
              <a:schemeClr val="tx1"/>
            </a:solidFill>
            <a:miter lim="800000"/>
            <a:headEnd/>
            <a:tailEnd/>
          </a:ln>
        </p:spPr>
        <p:txBody>
          <a:bodyPr wrap="none" lIns="81193" tIns="39883" rIns="81193" bIns="39883" anchor="ctr"/>
          <a:lstStyle/>
          <a:p>
            <a:pPr algn="ctr" defTabSz="820738"/>
            <a:r>
              <a:rPr lang="en-US" b="0"/>
              <a:t>11</a:t>
            </a:r>
          </a:p>
        </p:txBody>
      </p:sp>
      <p:sp>
        <p:nvSpPr>
          <p:cNvPr id="2070" name="Line 19"/>
          <p:cNvSpPr>
            <a:spLocks noChangeShapeType="1"/>
          </p:cNvSpPr>
          <p:nvPr/>
        </p:nvSpPr>
        <p:spPr bwMode="auto">
          <a:xfrm>
            <a:off x="4019550" y="739775"/>
            <a:ext cx="1036638" cy="0"/>
          </a:xfrm>
          <a:prstGeom prst="line">
            <a:avLst/>
          </a:prstGeom>
          <a:noFill/>
          <a:ln w="12700">
            <a:noFill/>
            <a:round/>
            <a:headEnd/>
            <a:tailEnd/>
          </a:ln>
        </p:spPr>
        <p:txBody>
          <a:bodyPr wrap="none" lIns="68644" tIns="34322" rIns="68644" bIns="34322" anchor="ctr"/>
          <a:lstStyle/>
          <a:p>
            <a:endParaRPr lang="en-US"/>
          </a:p>
        </p:txBody>
      </p:sp>
      <p:sp>
        <p:nvSpPr>
          <p:cNvPr id="2071" name="Line 20"/>
          <p:cNvSpPr>
            <a:spLocks noChangeShapeType="1"/>
          </p:cNvSpPr>
          <p:nvPr/>
        </p:nvSpPr>
        <p:spPr bwMode="auto">
          <a:xfrm>
            <a:off x="4019550" y="739775"/>
            <a:ext cx="1036638" cy="0"/>
          </a:xfrm>
          <a:prstGeom prst="line">
            <a:avLst/>
          </a:prstGeom>
          <a:noFill/>
          <a:ln w="12700">
            <a:noFill/>
            <a:round/>
            <a:headEnd/>
            <a:tailEnd/>
          </a:ln>
        </p:spPr>
        <p:txBody>
          <a:bodyPr wrap="none" lIns="68644" tIns="34322" rIns="68644" bIns="34322" anchor="ctr"/>
          <a:lstStyle/>
          <a:p>
            <a:endParaRPr lang="en-US"/>
          </a:p>
        </p:txBody>
      </p:sp>
      <p:sp>
        <p:nvSpPr>
          <p:cNvPr id="2072" name="Line 21"/>
          <p:cNvSpPr>
            <a:spLocks noChangeShapeType="1"/>
          </p:cNvSpPr>
          <p:nvPr/>
        </p:nvSpPr>
        <p:spPr bwMode="auto">
          <a:xfrm>
            <a:off x="4019550" y="673100"/>
            <a:ext cx="1036638" cy="0"/>
          </a:xfrm>
          <a:prstGeom prst="line">
            <a:avLst/>
          </a:prstGeom>
          <a:noFill/>
          <a:ln w="12700">
            <a:noFill/>
            <a:round/>
            <a:headEnd/>
            <a:tailEnd/>
          </a:ln>
        </p:spPr>
        <p:txBody>
          <a:bodyPr wrap="none" lIns="68644" tIns="34322" rIns="68644" bIns="34322" anchor="ctr"/>
          <a:lstStyle/>
          <a:p>
            <a:endParaRPr lang="en-US"/>
          </a:p>
        </p:txBody>
      </p:sp>
      <p:sp>
        <p:nvSpPr>
          <p:cNvPr id="2073" name="Line 22"/>
          <p:cNvSpPr>
            <a:spLocks noChangeShapeType="1"/>
          </p:cNvSpPr>
          <p:nvPr/>
        </p:nvSpPr>
        <p:spPr bwMode="auto">
          <a:xfrm>
            <a:off x="4024313" y="673100"/>
            <a:ext cx="1027112" cy="0"/>
          </a:xfrm>
          <a:prstGeom prst="line">
            <a:avLst/>
          </a:prstGeom>
          <a:noFill/>
          <a:ln w="28575">
            <a:solidFill>
              <a:schemeClr val="tx1"/>
            </a:solidFill>
            <a:round/>
            <a:headEnd/>
            <a:tailEnd type="triangle" w="med" len="med"/>
          </a:ln>
        </p:spPr>
        <p:txBody>
          <a:bodyPr wrap="none" lIns="68644" tIns="34322" rIns="68644" bIns="34322" anchor="ctr"/>
          <a:lstStyle/>
          <a:p>
            <a:endParaRPr lang="en-US"/>
          </a:p>
        </p:txBody>
      </p:sp>
      <p:sp>
        <p:nvSpPr>
          <p:cNvPr id="2074" name="Freeform 23"/>
          <p:cNvSpPr>
            <a:spLocks/>
          </p:cNvSpPr>
          <p:nvPr/>
        </p:nvSpPr>
        <p:spPr bwMode="auto">
          <a:xfrm flipH="1">
            <a:off x="4435475" y="673100"/>
            <a:ext cx="66675" cy="334963"/>
          </a:xfrm>
          <a:custGeom>
            <a:avLst/>
            <a:gdLst>
              <a:gd name="T0" fmla="*/ 0 w 1"/>
              <a:gd name="T1" fmla="*/ 0 h 384"/>
              <a:gd name="T2" fmla="*/ 0 w 1"/>
              <a:gd name="T3" fmla="*/ 383 h 384"/>
              <a:gd name="T4" fmla="*/ 0 60000 65536"/>
              <a:gd name="T5" fmla="*/ 0 60000 65536"/>
              <a:gd name="T6" fmla="*/ 0 w 1"/>
              <a:gd name="T7" fmla="*/ 0 h 384"/>
              <a:gd name="T8" fmla="*/ 1 w 1"/>
              <a:gd name="T9" fmla="*/ 384 h 384"/>
            </a:gdLst>
            <a:ahLst/>
            <a:cxnLst>
              <a:cxn ang="T4">
                <a:pos x="T0" y="T1"/>
              </a:cxn>
              <a:cxn ang="T5">
                <a:pos x="T2" y="T3"/>
              </a:cxn>
            </a:cxnLst>
            <a:rect l="T6" t="T7" r="T8" b="T9"/>
            <a:pathLst>
              <a:path w="1" h="384">
                <a:moveTo>
                  <a:pt x="0" y="0"/>
                </a:moveTo>
                <a:lnTo>
                  <a:pt x="0" y="383"/>
                </a:lnTo>
              </a:path>
            </a:pathLst>
          </a:custGeom>
          <a:noFill/>
          <a:ln w="25400" cap="rnd" cmpd="sng">
            <a:solidFill>
              <a:schemeClr val="tx1"/>
            </a:solidFill>
            <a:prstDash val="solid"/>
            <a:round/>
            <a:headEnd type="none" w="med" len="med"/>
            <a:tailEnd type="none" w="med" len="med"/>
          </a:ln>
        </p:spPr>
        <p:txBody>
          <a:bodyPr lIns="68644" tIns="34322" rIns="68644" bIns="34322"/>
          <a:lstStyle/>
          <a:p>
            <a:endParaRPr lang="en-US"/>
          </a:p>
        </p:txBody>
      </p:sp>
      <p:sp>
        <p:nvSpPr>
          <p:cNvPr id="2075" name="Rectangle 24"/>
          <p:cNvSpPr>
            <a:spLocks noChangeArrowheads="1"/>
          </p:cNvSpPr>
          <p:nvPr/>
        </p:nvSpPr>
        <p:spPr bwMode="auto">
          <a:xfrm>
            <a:off x="6788150" y="604838"/>
            <a:ext cx="207963" cy="201612"/>
          </a:xfrm>
          <a:prstGeom prst="rect">
            <a:avLst/>
          </a:prstGeom>
          <a:noFill/>
          <a:ln w="12700">
            <a:solidFill>
              <a:schemeClr val="tx1"/>
            </a:solidFill>
            <a:miter lim="800000"/>
            <a:headEnd/>
            <a:tailEnd/>
          </a:ln>
        </p:spPr>
        <p:txBody>
          <a:bodyPr wrap="none" lIns="81193" tIns="39883" rIns="81193" bIns="39883" anchor="ctr"/>
          <a:lstStyle/>
          <a:p>
            <a:pPr algn="ctr" defTabSz="820738"/>
            <a:r>
              <a:rPr lang="en-US" b="0"/>
              <a:t>19</a:t>
            </a:r>
          </a:p>
        </p:txBody>
      </p:sp>
      <p:sp>
        <p:nvSpPr>
          <p:cNvPr id="2076" name="Rectangle 25"/>
          <p:cNvSpPr>
            <a:spLocks noChangeArrowheads="1"/>
          </p:cNvSpPr>
          <p:nvPr/>
        </p:nvSpPr>
        <p:spPr bwMode="auto">
          <a:xfrm>
            <a:off x="8104188" y="604838"/>
            <a:ext cx="207962" cy="201612"/>
          </a:xfrm>
          <a:prstGeom prst="rect">
            <a:avLst/>
          </a:prstGeom>
          <a:noFill/>
          <a:ln w="12700">
            <a:solidFill>
              <a:schemeClr val="tx1"/>
            </a:solidFill>
            <a:miter lim="800000"/>
            <a:headEnd/>
            <a:tailEnd/>
          </a:ln>
        </p:spPr>
        <p:txBody>
          <a:bodyPr wrap="none" lIns="81193" tIns="39883" rIns="81193" bIns="39883" anchor="ctr"/>
          <a:lstStyle/>
          <a:p>
            <a:pPr algn="ctr" defTabSz="820738"/>
            <a:r>
              <a:rPr lang="en-US" b="0"/>
              <a:t>25</a:t>
            </a:r>
          </a:p>
        </p:txBody>
      </p:sp>
      <p:sp>
        <p:nvSpPr>
          <p:cNvPr id="2077" name="Line 26"/>
          <p:cNvSpPr>
            <a:spLocks noChangeShapeType="1"/>
          </p:cNvSpPr>
          <p:nvPr/>
        </p:nvSpPr>
        <p:spPr bwMode="auto">
          <a:xfrm>
            <a:off x="7072313" y="739775"/>
            <a:ext cx="957262" cy="0"/>
          </a:xfrm>
          <a:prstGeom prst="line">
            <a:avLst/>
          </a:prstGeom>
          <a:noFill/>
          <a:ln w="28575">
            <a:solidFill>
              <a:schemeClr val="tx1"/>
            </a:solidFill>
            <a:round/>
            <a:headEnd/>
            <a:tailEnd type="triangle" w="med" len="med"/>
          </a:ln>
        </p:spPr>
        <p:txBody>
          <a:bodyPr wrap="none" lIns="68644" tIns="34322" rIns="68644" bIns="34322" anchor="ctr"/>
          <a:lstStyle/>
          <a:p>
            <a:endParaRPr lang="en-US"/>
          </a:p>
        </p:txBody>
      </p:sp>
      <p:graphicFrame>
        <p:nvGraphicFramePr>
          <p:cNvPr id="2054" name="Object 34"/>
          <p:cNvGraphicFramePr>
            <a:graphicFrameLocks noChangeAspect="1"/>
          </p:cNvGraphicFramePr>
          <p:nvPr/>
        </p:nvGraphicFramePr>
        <p:xfrm>
          <a:off x="2095669" y="718969"/>
          <a:ext cx="4989513" cy="128587"/>
        </p:xfrm>
        <a:graphic>
          <a:graphicData uri="http://schemas.openxmlformats.org/presentationml/2006/ole">
            <p:oleObj spid="_x0000_s2054" name="Document" r:id="rId8" imgW="5486400" imgH="146160" progId="Word.Document.8">
              <p:embed/>
            </p:oleObj>
          </a:graphicData>
        </a:graphic>
      </p:graphicFrame>
      <p:graphicFrame>
        <p:nvGraphicFramePr>
          <p:cNvPr id="2055" name="Object 43"/>
          <p:cNvGraphicFramePr>
            <a:graphicFrameLocks noChangeAspect="1"/>
          </p:cNvGraphicFramePr>
          <p:nvPr/>
        </p:nvGraphicFramePr>
        <p:xfrm>
          <a:off x="277813" y="1027113"/>
          <a:ext cx="2708275" cy="2335212"/>
        </p:xfrm>
        <a:graphic>
          <a:graphicData uri="http://schemas.openxmlformats.org/presentationml/2006/ole">
            <p:oleObj spid="_x0000_s2055" name="Document" r:id="rId9" imgW="5660812" imgH="4168134" progId="Word.Document.8">
              <p:embed/>
            </p:oleObj>
          </a:graphicData>
        </a:graphic>
      </p:graphicFrame>
      <p:graphicFrame>
        <p:nvGraphicFramePr>
          <p:cNvPr id="2056" name="Object 46"/>
          <p:cNvGraphicFramePr>
            <a:graphicFrameLocks noChangeAspect="1"/>
          </p:cNvGraphicFramePr>
          <p:nvPr/>
        </p:nvGraphicFramePr>
        <p:xfrm>
          <a:off x="212038" y="5197251"/>
          <a:ext cx="3992562" cy="1360487"/>
        </p:xfrm>
        <a:graphic>
          <a:graphicData uri="http://schemas.openxmlformats.org/presentationml/2006/ole">
            <p:oleObj spid="_x0000_s2056" name="Document" r:id="rId10" imgW="6072697" imgH="2172425" progId="Word.Document.8">
              <p:embed/>
            </p:oleObj>
          </a:graphicData>
        </a:graphic>
      </p:graphicFrame>
      <p:graphicFrame>
        <p:nvGraphicFramePr>
          <p:cNvPr id="2057" name="Object 615"/>
          <p:cNvGraphicFramePr>
            <a:graphicFrameLocks noChangeAspect="1"/>
          </p:cNvGraphicFramePr>
          <p:nvPr/>
        </p:nvGraphicFramePr>
        <p:xfrm>
          <a:off x="5645150" y="1412875"/>
          <a:ext cx="3352800" cy="3946525"/>
        </p:xfrm>
        <a:graphic>
          <a:graphicData uri="http://schemas.openxmlformats.org/presentationml/2006/ole">
            <p:oleObj spid="_x0000_s2057" name="Document" r:id="rId11" imgW="5922069" imgH="6967526" progId="Word.Document.8">
              <p:embed/>
            </p:oleObj>
          </a:graphicData>
        </a:graphic>
      </p:graphicFrame>
      <p:sp>
        <p:nvSpPr>
          <p:cNvPr id="30" name="Rectangle 23"/>
          <p:cNvSpPr>
            <a:spLocks noChangeArrowheads="1"/>
          </p:cNvSpPr>
          <p:nvPr/>
        </p:nvSpPr>
        <p:spPr bwMode="auto">
          <a:xfrm>
            <a:off x="1253777" y="6479896"/>
            <a:ext cx="6027738" cy="296863"/>
          </a:xfrm>
          <a:prstGeom prst="rect">
            <a:avLst/>
          </a:prstGeom>
          <a:noFill/>
          <a:ln w="12700">
            <a:noFill/>
            <a:miter lim="800000"/>
            <a:headEnd/>
            <a:tailEnd/>
          </a:ln>
        </p:spPr>
        <p:txBody>
          <a:bodyPr lIns="81193" tIns="39883" rIns="81193" bIns="39883">
            <a:spAutoFit/>
          </a:bodyPr>
          <a:lstStyle/>
          <a:p>
            <a:pPr defTabSz="820738"/>
            <a:r>
              <a:rPr lang="en-US" sz="700" b="0" dirty="0"/>
              <a:t>				    	  </a:t>
            </a:r>
          </a:p>
          <a:p>
            <a:pPr defTabSz="820738"/>
            <a:r>
              <a:rPr lang="en-US" sz="700" b="0" dirty="0"/>
              <a:t>			PLS012 </a:t>
            </a:r>
            <a:r>
              <a:rPr lang="en-US" sz="700" b="0" dirty="0" smtClean="0"/>
              <a:t>Rev26.PPT</a:t>
            </a:r>
            <a:r>
              <a:rPr lang="en-US" sz="700" b="0" dirty="0"/>
              <a:t>	           </a:t>
            </a:r>
            <a:r>
              <a:rPr lang="en-US" sz="700" b="0" dirty="0" smtClean="0"/>
              <a:t>5-30-2014</a:t>
            </a:r>
            <a:endParaRPr lang="en-US" sz="700" b="0" dirty="0"/>
          </a:p>
        </p:txBody>
      </p:sp>
      <p:graphicFrame>
        <p:nvGraphicFramePr>
          <p:cNvPr id="33" name="Table 32"/>
          <p:cNvGraphicFramePr>
            <a:graphicFrameLocks noGrp="1"/>
          </p:cNvGraphicFramePr>
          <p:nvPr/>
        </p:nvGraphicFramePr>
        <p:xfrm>
          <a:off x="1890195" y="916868"/>
          <a:ext cx="3739080" cy="3828672"/>
        </p:xfrm>
        <a:graphic>
          <a:graphicData uri="http://schemas.openxmlformats.org/drawingml/2006/table">
            <a:tbl>
              <a:tblPr/>
              <a:tblGrid>
                <a:gridCol w="473177"/>
                <a:gridCol w="2180493"/>
                <a:gridCol w="735343"/>
                <a:gridCol w="350067"/>
              </a:tblGrid>
              <a:tr h="318324">
                <a:tc>
                  <a:txBody>
                    <a:bodyPr/>
                    <a:lstStyle/>
                    <a:p>
                      <a:pPr marL="0" marR="0" algn="l">
                        <a:spcBef>
                          <a:spcPts val="1200"/>
                        </a:spcBef>
                        <a:spcAft>
                          <a:spcPts val="600"/>
                        </a:spcAft>
                      </a:pPr>
                      <a:r>
                        <a:rPr lang="en-US" sz="700" b="1" u="none" strike="noStrike" kern="0" dirty="0">
                          <a:latin typeface="Arial" pitchFamily="34" charset="0"/>
                          <a:cs typeface="Arial" pitchFamily="34" charset="0"/>
                        </a:rPr>
                        <a:t>Position</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1" u="none" strike="noStrike" kern="0" dirty="0">
                          <a:latin typeface="Arial" pitchFamily="34" charset="0"/>
                          <a:cs typeface="Arial" pitchFamily="34" charset="0"/>
                        </a:rPr>
                        <a:t>Description</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1" u="none" strike="noStrike" kern="0">
                          <a:latin typeface="Arial" pitchFamily="34" charset="0"/>
                          <a:cs typeface="Arial" pitchFamily="34" charset="0"/>
                        </a:rPr>
                        <a:t>Wiring Code</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1" u="none" strike="noStrike" kern="0">
                          <a:latin typeface="Arial" pitchFamily="34" charset="0"/>
                          <a:cs typeface="Arial" pitchFamily="34" charset="0"/>
                        </a:rPr>
                        <a:t>Character</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163998">
                <a:tc>
                  <a:txBody>
                    <a:bodyPr/>
                    <a:lstStyle/>
                    <a:p>
                      <a:pPr marL="0" marR="0" algn="ctr">
                        <a:spcBef>
                          <a:spcPts val="1200"/>
                        </a:spcBef>
                        <a:spcAft>
                          <a:spcPts val="600"/>
                        </a:spcAft>
                      </a:pPr>
                      <a:r>
                        <a:rPr lang="en-US" sz="700" b="1" u="none" strike="noStrike" kern="0">
                          <a:latin typeface="Arial" pitchFamily="34" charset="0"/>
                          <a:cs typeface="Arial" pitchFamily="34" charset="0"/>
                        </a:rPr>
                        <a:t>11</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a:latin typeface="Arial" pitchFamily="34" charset="0"/>
                          <a:cs typeface="Arial" pitchFamily="34" charset="0"/>
                        </a:rPr>
                        <a:t>Communication</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COM     1)</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A</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a:txBody>
                    <a:bodyPr/>
                    <a:lstStyle/>
                    <a:p>
                      <a:pPr marL="0" marR="0" algn="ctr">
                        <a:spcBef>
                          <a:spcPts val="1200"/>
                        </a:spcBef>
                        <a:spcAft>
                          <a:spcPts val="600"/>
                        </a:spcAft>
                      </a:pPr>
                      <a:r>
                        <a:rPr lang="en-US" sz="700" b="1" u="none" strike="noStrike" kern="0">
                          <a:latin typeface="Arial" pitchFamily="34" charset="0"/>
                          <a:cs typeface="Arial" pitchFamily="34" charset="0"/>
                        </a:rPr>
                        <a:t>12</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a:latin typeface="Arial" pitchFamily="34" charset="0"/>
                          <a:cs typeface="Arial" pitchFamily="34" charset="0"/>
                        </a:rPr>
                        <a:t>ZSI/ MDGF/ Neutral Sensor/ 24 </a:t>
                      </a:r>
                      <a:r>
                        <a:rPr lang="en-US" sz="700" b="0" u="none" strike="noStrike" kern="0" dirty="0" err="1">
                          <a:latin typeface="Arial" pitchFamily="34" charset="0"/>
                          <a:cs typeface="Arial" pitchFamily="34" charset="0"/>
                        </a:rPr>
                        <a:t>Vdc</a:t>
                      </a:r>
                      <a:r>
                        <a:rPr lang="en-US" sz="700" b="0" u="none" strike="noStrike" kern="0" dirty="0">
                          <a:latin typeface="Arial" pitchFamily="34" charset="0"/>
                          <a:cs typeface="Arial" pitchFamily="34" charset="0"/>
                        </a:rPr>
                        <a:t> supply</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UC1+UC2+UC3 1)</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B</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a:txBody>
                    <a:bodyPr/>
                    <a:lstStyle/>
                    <a:p>
                      <a:pPr marL="0" marR="0" algn="ctr">
                        <a:spcBef>
                          <a:spcPts val="1200"/>
                        </a:spcBef>
                        <a:spcAft>
                          <a:spcPts val="600"/>
                        </a:spcAft>
                      </a:pPr>
                      <a:r>
                        <a:rPr lang="en-US" sz="700" b="1" u="none" strike="noStrike" kern="0">
                          <a:latin typeface="Arial" pitchFamily="34" charset="0"/>
                          <a:cs typeface="Arial" pitchFamily="34" charset="0"/>
                        </a:rPr>
                        <a:t>13</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a:latin typeface="Arial" pitchFamily="34" charset="0"/>
                          <a:cs typeface="Arial" pitchFamily="34" charset="0"/>
                        </a:rPr>
                        <a:t>Programmable contact module (2PCM or 6PCM)</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M2C/M6C   2)</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C</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a:txBody>
                    <a:bodyPr/>
                    <a:lstStyle/>
                    <a:p>
                      <a:pPr marL="0" marR="0" algn="ctr">
                        <a:spcBef>
                          <a:spcPts val="1200"/>
                        </a:spcBef>
                        <a:spcAft>
                          <a:spcPts val="600"/>
                        </a:spcAft>
                      </a:pPr>
                      <a:r>
                        <a:rPr lang="en-US" sz="700" b="1" u="none" strike="noStrike" kern="0">
                          <a:latin typeface="Arial" pitchFamily="34" charset="0"/>
                          <a:cs typeface="Arial" pitchFamily="34" charset="0"/>
                        </a:rPr>
                        <a:t>14 </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a:latin typeface="Arial" pitchFamily="34" charset="0"/>
                          <a:cs typeface="Arial" pitchFamily="34" charset="0"/>
                        </a:rPr>
                        <a:t>2</a:t>
                      </a:r>
                      <a:r>
                        <a:rPr lang="en-US" sz="700" b="0" u="none" strike="noStrike" kern="0" baseline="30000" dirty="0">
                          <a:latin typeface="Arial" pitchFamily="34" charset="0"/>
                          <a:cs typeface="Arial" pitchFamily="34" charset="0"/>
                        </a:rPr>
                        <a:t>nd</a:t>
                      </a:r>
                      <a:r>
                        <a:rPr lang="en-US" sz="700" b="0" u="none" strike="noStrike" kern="0" dirty="0">
                          <a:latin typeface="Arial" pitchFamily="34" charset="0"/>
                          <a:cs typeface="Arial" pitchFamily="34" charset="0"/>
                        </a:rPr>
                        <a:t> Alarm trip switch or Electrical Reset </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solidFill>
                            <a:srgbClr val="000000"/>
                          </a:solidFill>
                          <a:latin typeface="Arial" pitchFamily="34" charset="0"/>
                          <a:cs typeface="Arial" pitchFamily="34" charset="0"/>
                        </a:rPr>
                        <a:t>SDE2/RES   4)  6)</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D</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216343">
                <a:tc>
                  <a:txBody>
                    <a:bodyPr/>
                    <a:lstStyle/>
                    <a:p>
                      <a:pPr marL="0" marR="0" algn="ctr">
                        <a:spcBef>
                          <a:spcPts val="1200"/>
                        </a:spcBef>
                        <a:spcAft>
                          <a:spcPts val="600"/>
                        </a:spcAft>
                      </a:pPr>
                      <a:r>
                        <a:rPr lang="en-US" sz="700" b="1" u="none" strike="noStrike" kern="0">
                          <a:latin typeface="Arial" pitchFamily="34" charset="0"/>
                          <a:cs typeface="Arial" pitchFamily="34" charset="0"/>
                        </a:rPr>
                        <a:t>15</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err="1">
                          <a:latin typeface="Arial" pitchFamily="34" charset="0"/>
                          <a:cs typeface="Arial" pitchFamily="34" charset="0"/>
                        </a:rPr>
                        <a:t>Undervoltage</a:t>
                      </a:r>
                      <a:r>
                        <a:rPr lang="en-US" sz="700" b="0" u="none" strike="noStrike" kern="0" dirty="0">
                          <a:latin typeface="Arial" pitchFamily="34" charset="0"/>
                          <a:cs typeface="Arial" pitchFamily="34" charset="0"/>
                        </a:rPr>
                        <a:t> or 2</a:t>
                      </a:r>
                      <a:r>
                        <a:rPr lang="en-US" sz="700" b="0" u="none" strike="noStrike" kern="0" baseline="30000" dirty="0">
                          <a:latin typeface="Arial" pitchFamily="34" charset="0"/>
                          <a:cs typeface="Arial" pitchFamily="34" charset="0"/>
                        </a:rPr>
                        <a:t>nd</a:t>
                      </a:r>
                      <a:r>
                        <a:rPr lang="en-US" sz="700" b="0" u="none" strike="noStrike" kern="0" dirty="0">
                          <a:latin typeface="Arial" pitchFamily="34" charset="0"/>
                          <a:cs typeface="Arial" pitchFamily="34" charset="0"/>
                        </a:rPr>
                        <a:t> shunt trip </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1200"/>
                        </a:spcBef>
                        <a:spcAft>
                          <a:spcPts val="600"/>
                        </a:spcAft>
                      </a:pPr>
                      <a:r>
                        <a:rPr lang="en-US" sz="700" b="0" u="none" strike="noStrike" kern="0">
                          <a:latin typeface="Arial" pitchFamily="34" charset="0"/>
                          <a:cs typeface="Arial" pitchFamily="34" charset="0"/>
                        </a:rPr>
                        <a:t>       MN/MX2  </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E</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a:txBody>
                    <a:bodyPr/>
                    <a:lstStyle/>
                    <a:p>
                      <a:pPr marL="0" marR="0" algn="ctr">
                        <a:spcBef>
                          <a:spcPts val="1200"/>
                        </a:spcBef>
                        <a:spcAft>
                          <a:spcPts val="600"/>
                        </a:spcAft>
                      </a:pPr>
                      <a:r>
                        <a:rPr lang="en-US" sz="700" b="1" u="none" strike="noStrike" kern="0">
                          <a:latin typeface="Arial" pitchFamily="34" charset="0"/>
                          <a:cs typeface="Arial" pitchFamily="34" charset="0"/>
                        </a:rPr>
                        <a:t>16</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a:latin typeface="Arial" pitchFamily="34" charset="0"/>
                          <a:cs typeface="Arial" pitchFamily="34" charset="0"/>
                        </a:rPr>
                        <a:t>Shunt trip + Shunt close + Spring charging motor</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solidFill>
                            <a:srgbClr val="000000"/>
                          </a:solidFill>
                          <a:latin typeface="Arial" pitchFamily="34" charset="0"/>
                          <a:cs typeface="Arial" pitchFamily="34" charset="0"/>
                        </a:rPr>
                        <a:t>MX1+XF+MCH   5)</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F</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a:txBody>
                    <a:bodyPr/>
                    <a:lstStyle/>
                    <a:p>
                      <a:pPr marL="0" marR="0" algn="ctr">
                        <a:spcBef>
                          <a:spcPts val="1200"/>
                        </a:spcBef>
                        <a:spcAft>
                          <a:spcPts val="600"/>
                        </a:spcAft>
                      </a:pPr>
                      <a:r>
                        <a:rPr lang="en-US" sz="700" b="1" u="none" strike="noStrike" kern="0">
                          <a:latin typeface="Arial" pitchFamily="34" charset="0"/>
                          <a:cs typeface="Arial" pitchFamily="34" charset="0"/>
                        </a:rPr>
                        <a:t>17</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a:latin typeface="Arial" pitchFamily="34" charset="0"/>
                          <a:cs typeface="Arial" pitchFamily="34" charset="0"/>
                        </a:rPr>
                        <a:t>Ready to close contact (PF) for B1/B2, </a:t>
                      </a:r>
                      <a:r>
                        <a:rPr lang="en-US" sz="700" b="0" u="none" strike="noStrike" kern="0" dirty="0">
                          <a:solidFill>
                            <a:srgbClr val="000000"/>
                          </a:solidFill>
                          <a:latin typeface="Arial" pitchFamily="34" charset="0"/>
                          <a:cs typeface="Arial" pitchFamily="34" charset="0"/>
                        </a:rPr>
                        <a:t>or early break-make contacts (CAO-CAF) for C4D</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PF/ </a:t>
                      </a:r>
                      <a:r>
                        <a:rPr lang="en-US" sz="700" b="0" u="none" strike="noStrike" kern="0">
                          <a:solidFill>
                            <a:srgbClr val="000000"/>
                          </a:solidFill>
                          <a:latin typeface="Arial" pitchFamily="34" charset="0"/>
                          <a:cs typeface="Arial" pitchFamily="34" charset="0"/>
                        </a:rPr>
                        <a:t>CAO-CAF</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G</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226357">
                <a:tc rowSpan="8">
                  <a:txBody>
                    <a:bodyPr/>
                    <a:lstStyle/>
                    <a:p>
                      <a:pPr marL="0" marR="0" algn="ctr">
                        <a:spcBef>
                          <a:spcPts val="1200"/>
                        </a:spcBef>
                        <a:spcAft>
                          <a:spcPts val="600"/>
                        </a:spcAft>
                      </a:pPr>
                      <a:endParaRPr lang="en-US" sz="700" b="1" u="none" strike="noStrike" kern="0">
                        <a:latin typeface="Arial" pitchFamily="34" charset="0"/>
                        <a:cs typeface="Arial" pitchFamily="34" charset="0"/>
                      </a:endParaRPr>
                    </a:p>
                    <a:p>
                      <a:pPr marL="0" marR="0" algn="ctr">
                        <a:spcBef>
                          <a:spcPts val="600"/>
                        </a:spcBef>
                        <a:spcAft>
                          <a:spcPts val="0"/>
                        </a:spcAft>
                      </a:pPr>
                      <a:r>
                        <a:rPr lang="en-US" sz="700" b="1">
                          <a:latin typeface="Arial" pitchFamily="34" charset="0"/>
                          <a:ea typeface="Times New Roman"/>
                          <a:cs typeface="Arial" pitchFamily="34" charset="0"/>
                        </a:rPr>
                        <a:t>18</a:t>
                      </a:r>
                      <a:endParaRPr lang="en-US" sz="900">
                        <a:latin typeface="Arial" pitchFamily="34" charset="0"/>
                        <a:ea typeface="Times New Roman"/>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1200"/>
                        </a:spcBef>
                        <a:spcAft>
                          <a:spcPts val="600"/>
                        </a:spcAft>
                      </a:pPr>
                      <a:r>
                        <a:rPr lang="en-US" sz="700" b="0" u="none" strike="noStrike" kern="0" dirty="0">
                          <a:latin typeface="Arial" pitchFamily="34" charset="0"/>
                          <a:cs typeface="Arial" pitchFamily="34" charset="0"/>
                        </a:rPr>
                        <a:t>Additional 4 form C (</a:t>
                      </a:r>
                      <a:r>
                        <a:rPr lang="en-US" sz="700" b="0" u="none" strike="noStrike" kern="0" dirty="0" err="1">
                          <a:latin typeface="Arial" pitchFamily="34" charset="0"/>
                          <a:cs typeface="Arial" pitchFamily="34" charset="0"/>
                        </a:rPr>
                        <a:t>Wago</a:t>
                      </a:r>
                      <a:r>
                        <a:rPr lang="en-US" sz="700" b="0" u="none" strike="noStrike" kern="0" dirty="0">
                          <a:latin typeface="Arial" pitchFamily="34" charset="0"/>
                          <a:cs typeface="Arial" pitchFamily="34" charset="0"/>
                        </a:rPr>
                        <a:t>) or 2a+2b (ring tongue) auxiliary contacts</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rgbClr val="000000"/>
                          </a:solidFill>
                          <a:latin typeface="Arial" pitchFamily="34" charset="0"/>
                          <a:cs typeface="Arial" pitchFamily="34" charset="0"/>
                        </a:rPr>
                        <a:t>OF 11-14    3)  4)   7)</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H</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vMerge="1">
                  <a:txBody>
                    <a:bodyPr/>
                    <a:lstStyle/>
                    <a:p>
                      <a:endParaRPr lang="en-US"/>
                    </a:p>
                  </a:txBody>
                  <a:tcPr/>
                </a:tc>
                <a:tc>
                  <a:txBody>
                    <a:bodyPr/>
                    <a:lstStyle/>
                    <a:p>
                      <a:pPr marL="0" marR="0" algn="just">
                        <a:spcBef>
                          <a:spcPts val="1200"/>
                        </a:spcBef>
                        <a:spcAft>
                          <a:spcPts val="600"/>
                        </a:spcAft>
                      </a:pPr>
                      <a:r>
                        <a:rPr lang="en-US" sz="700" b="0" u="none" strike="noStrike" kern="0">
                          <a:latin typeface="Arial" pitchFamily="34" charset="0"/>
                          <a:cs typeface="Arial" pitchFamily="34" charset="0"/>
                        </a:rPr>
                        <a:t>Additional 8 form C (Wago) aux. contacts</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rgbClr val="000000"/>
                          </a:solidFill>
                          <a:latin typeface="Arial" pitchFamily="34" charset="0"/>
                          <a:cs typeface="Arial" pitchFamily="34" charset="0"/>
                        </a:rPr>
                        <a:t>OF 21-24   3)  4)   7)</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latin typeface="Arial" pitchFamily="34" charset="0"/>
                          <a:cs typeface="Arial" pitchFamily="34" charset="0"/>
                        </a:rPr>
                        <a:t>J</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vMerge="1">
                  <a:txBody>
                    <a:bodyPr/>
                    <a:lstStyle/>
                    <a:p>
                      <a:endParaRPr lang="en-US"/>
                    </a:p>
                  </a:txBody>
                  <a:tcPr/>
                </a:tc>
                <a:tc>
                  <a:txBody>
                    <a:bodyPr/>
                    <a:lstStyle/>
                    <a:p>
                      <a:pPr marL="0" marR="0" algn="just">
                        <a:spcBef>
                          <a:spcPts val="1200"/>
                        </a:spcBef>
                        <a:spcAft>
                          <a:spcPts val="600"/>
                        </a:spcAft>
                      </a:pPr>
                      <a:r>
                        <a:rPr lang="en-US" sz="700" b="0" u="none" strike="noStrike" kern="0" dirty="0">
                          <a:solidFill>
                            <a:srgbClr val="000000"/>
                          </a:solidFill>
                          <a:latin typeface="Arial" pitchFamily="34" charset="0"/>
                          <a:cs typeface="Arial" pitchFamily="34" charset="0"/>
                        </a:rPr>
                        <a:t>4 form C “Connected and Closed” switches</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rgbClr val="000000"/>
                          </a:solidFill>
                          <a:latin typeface="Arial" pitchFamily="34" charset="0"/>
                          <a:cs typeface="Arial" pitchFamily="34" charset="0"/>
                        </a:rPr>
                        <a:t>EF 11-14   3)  4)   7)</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solidFill>
                            <a:srgbClr val="000000"/>
                          </a:solidFill>
                          <a:latin typeface="Arial" pitchFamily="34" charset="0"/>
                          <a:cs typeface="Arial" pitchFamily="34" charset="0"/>
                        </a:rPr>
                        <a:t>K</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vMerge="1">
                  <a:txBody>
                    <a:bodyPr/>
                    <a:lstStyle/>
                    <a:p>
                      <a:endParaRPr lang="en-US"/>
                    </a:p>
                  </a:txBody>
                  <a:tcPr/>
                </a:tc>
                <a:tc>
                  <a:txBody>
                    <a:bodyPr/>
                    <a:lstStyle/>
                    <a:p>
                      <a:pPr marL="0" marR="0" algn="just">
                        <a:spcBef>
                          <a:spcPts val="1200"/>
                        </a:spcBef>
                        <a:spcAft>
                          <a:spcPts val="600"/>
                        </a:spcAft>
                      </a:pPr>
                      <a:r>
                        <a:rPr lang="en-US" sz="700" b="0" u="none" strike="noStrike" kern="0">
                          <a:solidFill>
                            <a:srgbClr val="000000"/>
                          </a:solidFill>
                          <a:latin typeface="Arial" pitchFamily="34" charset="0"/>
                          <a:cs typeface="Arial" pitchFamily="34" charset="0"/>
                        </a:rPr>
                        <a:t>8 form C “Connected and Closed” switches</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rgbClr val="000000"/>
                          </a:solidFill>
                          <a:latin typeface="Arial" pitchFamily="34" charset="0"/>
                          <a:cs typeface="Arial" pitchFamily="34" charset="0"/>
                        </a:rPr>
                        <a:t>EF 21-24   3)  4)   7)</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solidFill>
                            <a:srgbClr val="000000"/>
                          </a:solidFill>
                          <a:latin typeface="Arial" pitchFamily="34" charset="0"/>
                          <a:cs typeface="Arial" pitchFamily="34" charset="0"/>
                        </a:rPr>
                        <a:t>L</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vMerge="1">
                  <a:txBody>
                    <a:bodyPr/>
                    <a:lstStyle/>
                    <a:p>
                      <a:endParaRPr lang="en-US"/>
                    </a:p>
                  </a:txBody>
                  <a:tcPr/>
                </a:tc>
                <a:tc>
                  <a:txBody>
                    <a:bodyPr/>
                    <a:lstStyle/>
                    <a:p>
                      <a:pPr marL="0" marR="0" algn="just">
                        <a:spcBef>
                          <a:spcPts val="1200"/>
                        </a:spcBef>
                        <a:spcAft>
                          <a:spcPts val="600"/>
                        </a:spcAft>
                      </a:pPr>
                      <a:r>
                        <a:rPr lang="en-US" sz="700" b="0" u="none" strike="noStrike" kern="0">
                          <a:solidFill>
                            <a:srgbClr val="000000"/>
                          </a:solidFill>
                          <a:latin typeface="Arial" pitchFamily="34" charset="0"/>
                          <a:cs typeface="Arial" pitchFamily="34" charset="0"/>
                        </a:rPr>
                        <a:t>4 low level form C “Connected and Closed” switches</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rgbClr val="000000"/>
                          </a:solidFill>
                          <a:latin typeface="Arial" pitchFamily="34" charset="0"/>
                          <a:cs typeface="Arial" pitchFamily="34" charset="0"/>
                        </a:rPr>
                        <a:t>EF 11-14   3)  4)   7)</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solidFill>
                            <a:srgbClr val="000000"/>
                          </a:solidFill>
                          <a:latin typeface="Arial" pitchFamily="34" charset="0"/>
                          <a:cs typeface="Arial" pitchFamily="34" charset="0"/>
                        </a:rPr>
                        <a:t>M</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357">
                <a:tc vMerge="1">
                  <a:txBody>
                    <a:bodyPr/>
                    <a:lstStyle/>
                    <a:p>
                      <a:endParaRPr lang="en-US"/>
                    </a:p>
                  </a:txBody>
                  <a:tcPr/>
                </a:tc>
                <a:tc>
                  <a:txBody>
                    <a:bodyPr/>
                    <a:lstStyle/>
                    <a:p>
                      <a:pPr marL="0" marR="0" algn="just">
                        <a:spcBef>
                          <a:spcPts val="1200"/>
                        </a:spcBef>
                        <a:spcAft>
                          <a:spcPts val="600"/>
                        </a:spcAft>
                      </a:pPr>
                      <a:r>
                        <a:rPr lang="en-US" sz="700" b="0" u="none" strike="noStrike" kern="0">
                          <a:solidFill>
                            <a:srgbClr val="000000"/>
                          </a:solidFill>
                          <a:latin typeface="Arial" pitchFamily="34" charset="0"/>
                          <a:cs typeface="Arial" pitchFamily="34" charset="0"/>
                        </a:rPr>
                        <a:t>8 low level form C “Connected and Closed” switches</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rgbClr val="000000"/>
                          </a:solidFill>
                          <a:latin typeface="Arial" pitchFamily="34" charset="0"/>
                          <a:cs typeface="Arial" pitchFamily="34" charset="0"/>
                        </a:rPr>
                        <a:t>EF 21-24  3)  4)   7)</a:t>
                      </a:r>
                      <a:endParaRPr lang="en-US" sz="700" b="1" u="sng" kern="0" dirty="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a:solidFill>
                            <a:srgbClr val="000000"/>
                          </a:solidFill>
                          <a:latin typeface="Arial" pitchFamily="34" charset="0"/>
                          <a:cs typeface="Arial" pitchFamily="34" charset="0"/>
                        </a:rPr>
                        <a:t>N</a:t>
                      </a:r>
                      <a:endParaRPr lang="en-US" sz="700" b="1" u="sng" kern="0">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9592">
                <a:tc vMerge="1">
                  <a:txBody>
                    <a:bodyPr/>
                    <a:lstStyle/>
                    <a:p>
                      <a:endParaRPr lang="en-US"/>
                    </a:p>
                  </a:txBody>
                  <a:tcPr/>
                </a:tc>
                <a:tc>
                  <a:txBody>
                    <a:bodyPr/>
                    <a:lstStyle/>
                    <a:p>
                      <a:pPr marL="0" marR="0" algn="just">
                        <a:spcBef>
                          <a:spcPts val="1200"/>
                        </a:spcBef>
                        <a:spcAft>
                          <a:spcPts val="600"/>
                        </a:spcAft>
                      </a:pPr>
                      <a:r>
                        <a:rPr lang="en-US" sz="700" b="0" u="none" strike="noStrike" kern="0" dirty="0">
                          <a:solidFill>
                            <a:schemeClr val="tx1"/>
                          </a:solidFill>
                          <a:latin typeface="Arial" pitchFamily="34" charset="0"/>
                          <a:cs typeface="Arial" pitchFamily="34" charset="0"/>
                        </a:rPr>
                        <a:t>4 additional form C auxiliary switches + 4 form C “connected and closed” switches</a:t>
                      </a:r>
                      <a:endParaRPr lang="en-US" sz="700" b="1" u="sng" kern="0" dirty="0">
                        <a:solidFill>
                          <a:schemeClr val="tx1"/>
                        </a:solidFill>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chemeClr val="tx1"/>
                          </a:solidFill>
                          <a:latin typeface="Arial" pitchFamily="34" charset="0"/>
                          <a:cs typeface="Arial" pitchFamily="34" charset="0"/>
                        </a:rPr>
                        <a:t>OF 11-14 and EF 11-14  3)  4)   7)</a:t>
                      </a:r>
                      <a:endParaRPr lang="en-US" sz="700" b="1" u="sng" kern="0" dirty="0">
                        <a:solidFill>
                          <a:schemeClr val="tx1"/>
                        </a:solidFill>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chemeClr val="tx1"/>
                          </a:solidFill>
                          <a:latin typeface="Arial" pitchFamily="34" charset="0"/>
                          <a:cs typeface="Arial" pitchFamily="34" charset="0"/>
                        </a:rPr>
                        <a:t>P</a:t>
                      </a:r>
                      <a:endParaRPr lang="en-US" sz="700" b="1" u="sng" kern="0" dirty="0">
                        <a:solidFill>
                          <a:schemeClr val="tx1"/>
                        </a:solidFill>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1354">
                <a:tc vMerge="1">
                  <a:txBody>
                    <a:bodyPr/>
                    <a:lstStyle/>
                    <a:p>
                      <a:endParaRPr lang="en-US"/>
                    </a:p>
                  </a:txBody>
                  <a:tcPr/>
                </a:tc>
                <a:tc>
                  <a:txBody>
                    <a:bodyPr/>
                    <a:lstStyle/>
                    <a:p>
                      <a:pPr marL="0" marR="0" algn="just">
                        <a:spcBef>
                          <a:spcPts val="1200"/>
                        </a:spcBef>
                        <a:spcAft>
                          <a:spcPts val="600"/>
                        </a:spcAft>
                      </a:pPr>
                      <a:r>
                        <a:rPr lang="en-US" sz="700" b="0" u="none" strike="noStrike" kern="0" dirty="0">
                          <a:solidFill>
                            <a:schemeClr val="tx1"/>
                          </a:solidFill>
                          <a:latin typeface="Arial" pitchFamily="34" charset="0"/>
                          <a:cs typeface="Arial" pitchFamily="34" charset="0"/>
                        </a:rPr>
                        <a:t>4 additional form C auxiliary switches + 4 low level form C “connected and closed” switches</a:t>
                      </a:r>
                      <a:endParaRPr lang="en-US" sz="700" b="1" u="sng" kern="0" dirty="0">
                        <a:solidFill>
                          <a:schemeClr val="tx1"/>
                        </a:solidFill>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chemeClr val="tx1"/>
                          </a:solidFill>
                          <a:latin typeface="Arial" pitchFamily="34" charset="0"/>
                          <a:cs typeface="Arial" pitchFamily="34" charset="0"/>
                        </a:rPr>
                        <a:t>OF 11-14 and EF 11-14  3)  4)   7)</a:t>
                      </a:r>
                      <a:endParaRPr lang="en-US" sz="700" b="1" u="sng" kern="0" dirty="0">
                        <a:solidFill>
                          <a:schemeClr val="tx1"/>
                        </a:solidFill>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200"/>
                        </a:spcBef>
                        <a:spcAft>
                          <a:spcPts val="600"/>
                        </a:spcAft>
                      </a:pPr>
                      <a:r>
                        <a:rPr lang="en-US" sz="700" b="0" u="none" strike="noStrike" kern="0" dirty="0">
                          <a:solidFill>
                            <a:schemeClr val="tx1"/>
                          </a:solidFill>
                          <a:latin typeface="Arial" pitchFamily="34" charset="0"/>
                          <a:cs typeface="Arial" pitchFamily="34" charset="0"/>
                        </a:rPr>
                        <a:t>R</a:t>
                      </a:r>
                      <a:endParaRPr lang="en-US" sz="700" b="1" u="sng" kern="0" dirty="0">
                        <a:solidFill>
                          <a:schemeClr val="tx1"/>
                        </a:solidFill>
                        <a:latin typeface="Arial" pitchFamily="34" charset="0"/>
                        <a:cs typeface="Arial" pitchFamily="34" charset="0"/>
                      </a:endParaRPr>
                    </a:p>
                  </a:txBody>
                  <a:tcPr marL="49763" marR="497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5" name="Rectangle 1"/>
          <p:cNvSpPr>
            <a:spLocks noChangeArrowheads="1"/>
          </p:cNvSpPr>
          <p:nvPr/>
        </p:nvSpPr>
        <p:spPr bwMode="auto">
          <a:xfrm>
            <a:off x="4381500" y="5423065"/>
            <a:ext cx="43053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l" defTabSz="914400" rtl="0" eaLnBrk="1" fontAlgn="base" latinLnBrk="0" hangingPunct="1">
              <a:lnSpc>
                <a:spcPct val="100000"/>
              </a:lnSpc>
              <a:spcBef>
                <a:spcPct val="0"/>
              </a:spcBef>
              <a:spcAft>
                <a:spcPct val="0"/>
              </a:spcAft>
              <a:buClrTx/>
              <a:buSzTx/>
              <a:buFont typeface="+mj-lt"/>
              <a:buAutoNum type="arabicParenR"/>
              <a:tabLst>
                <a:tab pos="228600" algn="r"/>
                <a:tab pos="2743200" algn="ctr"/>
                <a:tab pos="5486400" algn="r"/>
              </a:tabLst>
            </a:pP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COM, UC1 and UC2 will be supplied with 6-wire push-in terminals as standard even if Position 11 and 12 are X, and also when Ring terminals are specified. This is done so that the jumpers can be installed for ZSI and NCT to prevent issues with </a:t>
            </a:r>
            <a:r>
              <a:rPr kumimoji="0" lang="en-US" sz="600" b="0" i="0"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coms</a:t>
            </a: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or restraint signals if trip unit is upgraded, etc.</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arenR"/>
              <a:tabLst>
                <a:tab pos="228600" algn="r"/>
                <a:tab pos="2743200" algn="ctr"/>
                <a:tab pos="5486400" algn="r"/>
              </a:tabLst>
            </a:pP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Not compatible with External voltage sensing on NT cradle</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arenR"/>
              <a:tabLst>
                <a:tab pos="228600" algn="r"/>
                <a:tab pos="2743200" algn="ctr"/>
                <a:tab pos="5486400" algn="r"/>
              </a:tabLst>
            </a:pP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Not available for NT cradle</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arenR"/>
              <a:tabLst>
                <a:tab pos="228600" algn="r"/>
                <a:tab pos="2743200" algn="ctr"/>
                <a:tab pos="5486400" algn="r"/>
              </a:tabLst>
            </a:pP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Not available for C4D cradle</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arenR"/>
              <a:tabLst>
                <a:tab pos="228600" algn="r"/>
                <a:tab pos="2743200" algn="ctr"/>
                <a:tab pos="5486400" algn="r"/>
              </a:tabLst>
            </a:pPr>
            <a:r>
              <a:rPr kumimoji="0" lang="en-US" sz="600" b="0" i="0" u="none" strike="noStrike" cap="none" normalizeH="0" baseline="0" dirty="0" smtClean="0">
                <a:ln>
                  <a:noFill/>
                </a:ln>
                <a:solidFill>
                  <a:srgbClr val="000000"/>
                </a:solidFill>
                <a:effectLst/>
                <a:latin typeface="Arial" pitchFamily="34" charset="0"/>
                <a:ea typeface="Times New Roman" pitchFamily="18" charset="0"/>
                <a:cs typeface="Times New Roman" pitchFamily="18" charset="0"/>
              </a:rPr>
              <a:t>XF and MCH are not available for C4D cradle</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arenR"/>
              <a:tabLst>
                <a:tab pos="228600" algn="r"/>
                <a:tab pos="2743200" algn="ctr"/>
                <a:tab pos="5486400" algn="r"/>
              </a:tabLst>
            </a:pP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An SDE switch comes standard on NT, NW and C4D. </a:t>
            </a:r>
          </a:p>
          <a:p>
            <a:pPr marL="228600" marR="0" lvl="0" indent="-228600" algn="l" defTabSz="914400" rtl="0" eaLnBrk="0" fontAlgn="base" latinLnBrk="0" hangingPunct="0">
              <a:lnSpc>
                <a:spcPct val="100000"/>
              </a:lnSpc>
              <a:spcBef>
                <a:spcPct val="0"/>
              </a:spcBef>
              <a:spcAft>
                <a:spcPct val="0"/>
              </a:spcAft>
              <a:buClrTx/>
              <a:buSzTx/>
              <a:buFont typeface="+mj-lt"/>
              <a:buAutoNum type="arabicParenR"/>
              <a:tabLst>
                <a:tab pos="228600" algn="r"/>
                <a:tab pos="2743200" algn="ctr"/>
                <a:tab pos="5486400" algn="r"/>
              </a:tabLst>
            </a:pP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NT comes standard with 4 form C (OF1-4) aux. contacts and none can be added. NW comes standard with 4 form C (OF 1-4) aux. Contacts and more can be added as above. C4D comes standard with wirings for 5 form C contacts (OF 1-3 aux. contacts, SD alarm contact and SDE </a:t>
            </a:r>
            <a:r>
              <a:rPr kumimoji="0" lang="en-US" sz="600" b="0" i="0"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overcurrent</a:t>
            </a:r>
            <a:r>
              <a:rPr kumimoji="0" lang="en-US" sz="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trip switch as shown in note 6).</a:t>
            </a:r>
            <a:r>
              <a:rPr kumimoji="0" lang="en-US" sz="6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ransition/>
</p:sld>
</file>

<file path=ppt/theme/theme1.xml><?xml version="1.0" encoding="utf-8"?>
<a:theme xmlns:a="http://schemas.openxmlformats.org/drawingml/2006/main" name="Commo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mm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93788" rtl="0" eaLnBrk="0" fontAlgn="base" latinLnBrk="0" hangingPunct="0">
          <a:lnSpc>
            <a:spcPct val="100000"/>
          </a:lnSpc>
          <a:spcBef>
            <a:spcPct val="0"/>
          </a:spcBef>
          <a:spcAft>
            <a:spcPct val="0"/>
          </a:spcAft>
          <a:buClrTx/>
          <a:buSzTx/>
          <a:buFontTx/>
          <a:buNone/>
          <a:tabLst/>
          <a:defRPr kumimoji="0" lang="en-US" sz="12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folHlink"/>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93788" rtl="0" eaLnBrk="0" fontAlgn="base" latinLnBrk="0" hangingPunct="0">
          <a:lnSpc>
            <a:spcPct val="100000"/>
          </a:lnSpc>
          <a:spcBef>
            <a:spcPct val="0"/>
          </a:spcBef>
          <a:spcAft>
            <a:spcPct val="0"/>
          </a:spcAft>
          <a:buClrTx/>
          <a:buSzTx/>
          <a:buFontTx/>
          <a:buNone/>
          <a:tabLst/>
          <a:defRPr kumimoji="0" lang="en-US" sz="12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mm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mm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mm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mm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mm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mm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mm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14095269</TotalTime>
  <Pages>2</Pages>
  <Words>509</Words>
  <Application>Microsoft Office PowerPoint</Application>
  <PresentationFormat>Letter Paper (8.5x11 in)</PresentationFormat>
  <Paragraphs>91</Paragraphs>
  <Slides>2</Slides>
  <Notes>2</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2</vt:i4>
      </vt:variant>
    </vt:vector>
  </HeadingPairs>
  <TitlesOfParts>
    <vt:vector size="6" baseType="lpstr">
      <vt:lpstr>Common</vt:lpstr>
      <vt:lpstr>Worksheet</vt:lpstr>
      <vt:lpstr>Document</vt:lpstr>
      <vt:lpstr>Picture</vt:lpstr>
      <vt:lpstr>Slide 1</vt:lpstr>
      <vt:lpstr>Slide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Square D Company</dc:creator>
  <cp:lastModifiedBy>Windows User</cp:lastModifiedBy>
  <cp:revision>57</cp:revision>
  <cp:lastPrinted>2004-12-03T21:51:57Z</cp:lastPrinted>
  <dcterms:created xsi:type="dcterms:W3CDTF">1998-07-29T16:33:42Z</dcterms:created>
  <dcterms:modified xsi:type="dcterms:W3CDTF">2015-11-17T14:01:19Z</dcterms:modified>
</cp:coreProperties>
</file>