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doc" ContentType="application/msword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6" r:id="rId2"/>
    <p:sldId id="257" r:id="rId3"/>
  </p:sldIdLst>
  <p:sldSz cx="12179300" cy="9134475" type="ledger"/>
  <p:notesSz cx="14733588" cy="9144000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33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3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3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3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3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33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33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33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33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5619" autoAdjust="0"/>
    <p:restoredTop sz="94638" autoAdjust="0"/>
  </p:normalViewPr>
  <p:slideViewPr>
    <p:cSldViewPr snapToGrid="0">
      <p:cViewPr varScale="1">
        <p:scale>
          <a:sx n="88" d="100"/>
          <a:sy n="88" d="100"/>
        </p:scale>
        <p:origin x="-2190" y="-126"/>
      </p:cViewPr>
      <p:guideLst>
        <p:guide orient="horz" pos="2877"/>
        <p:guide pos="383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13" Type="http://schemas.openxmlformats.org/officeDocument/2006/relationships/image" Target="../media/image13.emf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emf"/><Relationship Id="rId2" Type="http://schemas.openxmlformats.org/officeDocument/2006/relationships/image" Target="../media/image2.png"/><Relationship Id="rId16" Type="http://schemas.openxmlformats.org/officeDocument/2006/relationships/image" Target="../media/image16.emf"/><Relationship Id="rId1" Type="http://schemas.openxmlformats.org/officeDocument/2006/relationships/image" Target="../media/image1.wmf"/><Relationship Id="rId6" Type="http://schemas.openxmlformats.org/officeDocument/2006/relationships/image" Target="../media/image6.png"/><Relationship Id="rId11" Type="http://schemas.openxmlformats.org/officeDocument/2006/relationships/image" Target="../media/image11.emf"/><Relationship Id="rId5" Type="http://schemas.openxmlformats.org/officeDocument/2006/relationships/image" Target="../media/image5.png"/><Relationship Id="rId15" Type="http://schemas.openxmlformats.org/officeDocument/2006/relationships/image" Target="../media/image15.emf"/><Relationship Id="rId10" Type="http://schemas.openxmlformats.org/officeDocument/2006/relationships/image" Target="../media/image10.emf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e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emf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emf"/><Relationship Id="rId17" Type="http://schemas.openxmlformats.org/officeDocument/2006/relationships/image" Target="../media/image33.png"/><Relationship Id="rId2" Type="http://schemas.openxmlformats.org/officeDocument/2006/relationships/image" Target="../media/image18.png"/><Relationship Id="rId16" Type="http://schemas.openxmlformats.org/officeDocument/2006/relationships/image" Target="../media/image32.png"/><Relationship Id="rId1" Type="http://schemas.openxmlformats.org/officeDocument/2006/relationships/image" Target="../media/image17.emf"/><Relationship Id="rId6" Type="http://schemas.openxmlformats.org/officeDocument/2006/relationships/image" Target="../media/image22.png"/><Relationship Id="rId11" Type="http://schemas.openxmlformats.org/officeDocument/2006/relationships/image" Target="../media/image27.emf"/><Relationship Id="rId5" Type="http://schemas.openxmlformats.org/officeDocument/2006/relationships/image" Target="../media/image21.png"/><Relationship Id="rId15" Type="http://schemas.openxmlformats.org/officeDocument/2006/relationships/image" Target="../media/image31.emf"/><Relationship Id="rId10" Type="http://schemas.openxmlformats.org/officeDocument/2006/relationships/image" Target="../media/image26.png"/><Relationship Id="rId4" Type="http://schemas.openxmlformats.org/officeDocument/2006/relationships/image" Target="../media/image20.wmf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966913" y="4337050"/>
            <a:ext cx="10799762" cy="41036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136066" tIns="66841" rIns="136066" bIns="6684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099" name="Rectangle 3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786313" y="463550"/>
            <a:ext cx="5164137" cy="38735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813" y="2836863"/>
            <a:ext cx="10353675" cy="19589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7213" y="5176838"/>
            <a:ext cx="8524875" cy="233362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78863" y="811213"/>
            <a:ext cx="2587625" cy="7308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2813" y="811213"/>
            <a:ext cx="7613650" cy="7308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025" y="5868988"/>
            <a:ext cx="10352088" cy="181451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025" y="3871913"/>
            <a:ext cx="10352088" cy="19970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813" y="2641600"/>
            <a:ext cx="5100637" cy="5478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65850" y="2641600"/>
            <a:ext cx="5100638" cy="5478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65125"/>
            <a:ext cx="10960100" cy="1522413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2044700"/>
            <a:ext cx="5380038" cy="8524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897188"/>
            <a:ext cx="5380038" cy="52625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6488" y="2044700"/>
            <a:ext cx="5383212" cy="8524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6488" y="2897188"/>
            <a:ext cx="5383212" cy="52625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63538"/>
            <a:ext cx="4006850" cy="154781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2500" y="363538"/>
            <a:ext cx="6807200" cy="77962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911350"/>
            <a:ext cx="4006850" cy="62484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7600" y="6394450"/>
            <a:ext cx="7307263" cy="75406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7600" y="815975"/>
            <a:ext cx="7307263" cy="54816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7600" y="7148513"/>
            <a:ext cx="7307263" cy="10731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2813" y="811213"/>
            <a:ext cx="10353675" cy="15224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124995" tIns="62497" rIns="124995" bIns="6249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2813" y="2641600"/>
            <a:ext cx="10353675" cy="54784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124995" tIns="62497" rIns="124995" bIns="6249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38250" rtl="0" eaLnBrk="0" fontAlgn="base" hangingPunct="0">
        <a:spcBef>
          <a:spcPct val="0"/>
        </a:spcBef>
        <a:spcAft>
          <a:spcPct val="0"/>
        </a:spcAft>
        <a:defRPr sz="59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238250" rtl="0" eaLnBrk="0" fontAlgn="base" hangingPunct="0">
        <a:spcBef>
          <a:spcPct val="0"/>
        </a:spcBef>
        <a:spcAft>
          <a:spcPct val="0"/>
        </a:spcAft>
        <a:defRPr sz="5900">
          <a:solidFill>
            <a:schemeClr val="tx2"/>
          </a:solidFill>
          <a:latin typeface="Times New Roman" pitchFamily="18" charset="0"/>
        </a:defRPr>
      </a:lvl2pPr>
      <a:lvl3pPr algn="ctr" defTabSz="1238250" rtl="0" eaLnBrk="0" fontAlgn="base" hangingPunct="0">
        <a:spcBef>
          <a:spcPct val="0"/>
        </a:spcBef>
        <a:spcAft>
          <a:spcPct val="0"/>
        </a:spcAft>
        <a:defRPr sz="5900">
          <a:solidFill>
            <a:schemeClr val="tx2"/>
          </a:solidFill>
          <a:latin typeface="Times New Roman" pitchFamily="18" charset="0"/>
        </a:defRPr>
      </a:lvl3pPr>
      <a:lvl4pPr algn="ctr" defTabSz="1238250" rtl="0" eaLnBrk="0" fontAlgn="base" hangingPunct="0">
        <a:spcBef>
          <a:spcPct val="0"/>
        </a:spcBef>
        <a:spcAft>
          <a:spcPct val="0"/>
        </a:spcAft>
        <a:defRPr sz="5900">
          <a:solidFill>
            <a:schemeClr val="tx2"/>
          </a:solidFill>
          <a:latin typeface="Times New Roman" pitchFamily="18" charset="0"/>
        </a:defRPr>
      </a:lvl4pPr>
      <a:lvl5pPr algn="ctr" defTabSz="1238250" rtl="0" eaLnBrk="0" fontAlgn="base" hangingPunct="0">
        <a:spcBef>
          <a:spcPct val="0"/>
        </a:spcBef>
        <a:spcAft>
          <a:spcPct val="0"/>
        </a:spcAft>
        <a:defRPr sz="5900">
          <a:solidFill>
            <a:schemeClr val="tx2"/>
          </a:solidFill>
          <a:latin typeface="Times New Roman" pitchFamily="18" charset="0"/>
        </a:defRPr>
      </a:lvl5pPr>
      <a:lvl6pPr marL="457200" algn="ctr" defTabSz="1238250" rtl="0" eaLnBrk="0" fontAlgn="base" hangingPunct="0">
        <a:spcBef>
          <a:spcPct val="0"/>
        </a:spcBef>
        <a:spcAft>
          <a:spcPct val="0"/>
        </a:spcAft>
        <a:defRPr sz="5900">
          <a:solidFill>
            <a:schemeClr val="tx2"/>
          </a:solidFill>
          <a:latin typeface="Times New Roman" pitchFamily="18" charset="0"/>
        </a:defRPr>
      </a:lvl6pPr>
      <a:lvl7pPr marL="914400" algn="ctr" defTabSz="1238250" rtl="0" eaLnBrk="0" fontAlgn="base" hangingPunct="0">
        <a:spcBef>
          <a:spcPct val="0"/>
        </a:spcBef>
        <a:spcAft>
          <a:spcPct val="0"/>
        </a:spcAft>
        <a:defRPr sz="5900">
          <a:solidFill>
            <a:schemeClr val="tx2"/>
          </a:solidFill>
          <a:latin typeface="Times New Roman" pitchFamily="18" charset="0"/>
        </a:defRPr>
      </a:lvl7pPr>
      <a:lvl8pPr marL="1371600" algn="ctr" defTabSz="1238250" rtl="0" eaLnBrk="0" fontAlgn="base" hangingPunct="0">
        <a:spcBef>
          <a:spcPct val="0"/>
        </a:spcBef>
        <a:spcAft>
          <a:spcPct val="0"/>
        </a:spcAft>
        <a:defRPr sz="5900">
          <a:solidFill>
            <a:schemeClr val="tx2"/>
          </a:solidFill>
          <a:latin typeface="Times New Roman" pitchFamily="18" charset="0"/>
        </a:defRPr>
      </a:lvl8pPr>
      <a:lvl9pPr marL="1828800" algn="ctr" defTabSz="1238250" rtl="0" eaLnBrk="0" fontAlgn="base" hangingPunct="0">
        <a:spcBef>
          <a:spcPct val="0"/>
        </a:spcBef>
        <a:spcAft>
          <a:spcPct val="0"/>
        </a:spcAft>
        <a:defRPr sz="5900">
          <a:solidFill>
            <a:schemeClr val="tx2"/>
          </a:solidFill>
          <a:latin typeface="Times New Roman" pitchFamily="18" charset="0"/>
        </a:defRPr>
      </a:lvl9pPr>
    </p:titleStyle>
    <p:bodyStyle>
      <a:lvl1pPr marL="466725" indent="-466725" algn="l" defTabSz="1238250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4300">
          <a:solidFill>
            <a:schemeClr val="tx1"/>
          </a:solidFill>
          <a:latin typeface="+mn-lt"/>
          <a:ea typeface="+mn-ea"/>
          <a:cs typeface="+mn-cs"/>
        </a:defRPr>
      </a:lvl1pPr>
      <a:lvl2pPr marL="1004888" indent="-385763" algn="l" defTabSz="1238250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3900">
          <a:solidFill>
            <a:schemeClr val="tx1"/>
          </a:solidFill>
          <a:latin typeface="+mn-lt"/>
        </a:defRPr>
      </a:lvl2pPr>
      <a:lvl3pPr marL="1547813" indent="-309563" algn="l" defTabSz="1238250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3100">
          <a:solidFill>
            <a:schemeClr val="tx1"/>
          </a:solidFill>
          <a:latin typeface="+mn-lt"/>
        </a:defRPr>
      </a:lvl3pPr>
      <a:lvl4pPr marL="2165350" indent="-309563" algn="l" defTabSz="1238250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800">
          <a:solidFill>
            <a:schemeClr val="tx1"/>
          </a:solidFill>
          <a:latin typeface="+mn-lt"/>
        </a:defRPr>
      </a:lvl4pPr>
      <a:lvl5pPr marL="2786063" indent="-312738" algn="l" defTabSz="1238250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800">
          <a:solidFill>
            <a:schemeClr val="tx1"/>
          </a:solidFill>
          <a:latin typeface="+mn-lt"/>
        </a:defRPr>
      </a:lvl5pPr>
      <a:lvl6pPr marL="3243263" indent="-312738" algn="l" defTabSz="1238250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800">
          <a:solidFill>
            <a:schemeClr val="tx1"/>
          </a:solidFill>
          <a:latin typeface="+mn-lt"/>
        </a:defRPr>
      </a:lvl6pPr>
      <a:lvl7pPr marL="3700463" indent="-312738" algn="l" defTabSz="1238250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800">
          <a:solidFill>
            <a:schemeClr val="tx1"/>
          </a:solidFill>
          <a:latin typeface="+mn-lt"/>
        </a:defRPr>
      </a:lvl7pPr>
      <a:lvl8pPr marL="4157663" indent="-312738" algn="l" defTabSz="1238250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800">
          <a:solidFill>
            <a:schemeClr val="tx1"/>
          </a:solidFill>
          <a:latin typeface="+mn-lt"/>
        </a:defRPr>
      </a:lvl8pPr>
      <a:lvl9pPr marL="4614863" indent="-312738" algn="l" defTabSz="1238250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8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Microsoft_Office_Word_97_-_2003_Document5.doc"/><Relationship Id="rId13" Type="http://schemas.openxmlformats.org/officeDocument/2006/relationships/oleObject" Target="../embeddings/oleObject5.bin"/><Relationship Id="rId18" Type="http://schemas.openxmlformats.org/officeDocument/2006/relationships/oleObject" Target="../embeddings/Microsoft_Office_Word_97_-_2003_Document7.doc"/><Relationship Id="rId3" Type="http://schemas.openxmlformats.org/officeDocument/2006/relationships/notesSlide" Target="../notesSlides/notesSlide1.xml"/><Relationship Id="rId7" Type="http://schemas.openxmlformats.org/officeDocument/2006/relationships/oleObject" Target="../embeddings/Microsoft_Office_Word_97_-_2003_Document4.doc"/><Relationship Id="rId12" Type="http://schemas.openxmlformats.org/officeDocument/2006/relationships/oleObject" Target="../embeddings/oleObject4.bin"/><Relationship Id="rId17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Microsoft_Office_Word_97_-_2003_Document6.doc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Microsoft_Office_Word_97_-_2003_Document3.doc"/><Relationship Id="rId11" Type="http://schemas.openxmlformats.org/officeDocument/2006/relationships/oleObject" Target="../embeddings/oleObject3.bin"/><Relationship Id="rId5" Type="http://schemas.openxmlformats.org/officeDocument/2006/relationships/oleObject" Target="../embeddings/Microsoft_Office_Word_97_-_2003_Document2.doc"/><Relationship Id="rId15" Type="http://schemas.openxmlformats.org/officeDocument/2006/relationships/oleObject" Target="../embeddings/oleObject7.bin"/><Relationship Id="rId10" Type="http://schemas.openxmlformats.org/officeDocument/2006/relationships/oleObject" Target="../embeddings/oleObject2.bin"/><Relationship Id="rId19" Type="http://schemas.openxmlformats.org/officeDocument/2006/relationships/oleObject" Target="../embeddings/Microsoft_Office_Word_97_-_2003_Document8.doc"/><Relationship Id="rId4" Type="http://schemas.openxmlformats.org/officeDocument/2006/relationships/oleObject" Target="../embeddings/Microsoft_Office_Word_97_-_2003_Document1.doc"/><Relationship Id="rId9" Type="http://schemas.openxmlformats.org/officeDocument/2006/relationships/oleObject" Target="../embeddings/oleObject1.bin"/><Relationship Id="rId14" Type="http://schemas.openxmlformats.org/officeDocument/2006/relationships/oleObject" Target="../embeddings/oleObject6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Microsoft_Office_Excel_97-2003_Worksheet11.xls"/><Relationship Id="rId13" Type="http://schemas.openxmlformats.org/officeDocument/2006/relationships/oleObject" Target="../embeddings/Microsoft_Office_Excel_97-2003_Worksheet14.xls"/><Relationship Id="rId18" Type="http://schemas.openxmlformats.org/officeDocument/2006/relationships/oleObject" Target="../embeddings/Microsoft_Office_Word_97_-_2003_Document17.doc"/><Relationship Id="rId3" Type="http://schemas.openxmlformats.org/officeDocument/2006/relationships/notesSlide" Target="../notesSlides/notesSlide2.xml"/><Relationship Id="rId21" Type="http://schemas.openxmlformats.org/officeDocument/2006/relationships/oleObject" Target="../embeddings/Microsoft_Office_Word_97_-_2003_Document18.doc"/><Relationship Id="rId7" Type="http://schemas.openxmlformats.org/officeDocument/2006/relationships/oleObject" Target="../embeddings/Microsoft_Office_Excel_97-2003_Worksheet10.xls"/><Relationship Id="rId12" Type="http://schemas.openxmlformats.org/officeDocument/2006/relationships/oleObject" Target="../embeddings/oleObject12.bin"/><Relationship Id="rId17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Microsoft_Office_Word_97_-_2003_Document16.doc"/><Relationship Id="rId20" Type="http://schemas.openxmlformats.org/officeDocument/2006/relationships/image" Target="../media/image35.wmf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0.bin"/><Relationship Id="rId11" Type="http://schemas.openxmlformats.org/officeDocument/2006/relationships/oleObject" Target="../embeddings/oleObject11.bin"/><Relationship Id="rId5" Type="http://schemas.openxmlformats.org/officeDocument/2006/relationships/oleObject" Target="../embeddings/Microsoft_Office_Excel_97-2003_Worksheet9.xls"/><Relationship Id="rId15" Type="http://schemas.openxmlformats.org/officeDocument/2006/relationships/oleObject" Target="../embeddings/oleObject13.bin"/><Relationship Id="rId10" Type="http://schemas.openxmlformats.org/officeDocument/2006/relationships/oleObject" Target="../embeddings/Microsoft_Office_Word_97_-_2003_Document13.doc"/><Relationship Id="rId19" Type="http://schemas.openxmlformats.org/officeDocument/2006/relationships/image" Target="../media/image34.png"/><Relationship Id="rId4" Type="http://schemas.openxmlformats.org/officeDocument/2006/relationships/oleObject" Target="../embeddings/oleObject9.bin"/><Relationship Id="rId9" Type="http://schemas.openxmlformats.org/officeDocument/2006/relationships/oleObject" Target="../embeddings/Microsoft_Office_Word_97_-_2003_Document12.doc"/><Relationship Id="rId14" Type="http://schemas.openxmlformats.org/officeDocument/2006/relationships/oleObject" Target="../embeddings/Microsoft_Office_Excel_97-2003_Worksheet15.xls"/><Relationship Id="rId22" Type="http://schemas.openxmlformats.org/officeDocument/2006/relationships/oleObject" Target="../embeddings/Microsoft_Office_Word_97_-_2003_Document19.doc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" name="Rectangle 21"/>
          <p:cNvSpPr>
            <a:spLocks noChangeArrowheads="1"/>
          </p:cNvSpPr>
          <p:nvPr/>
        </p:nvSpPr>
        <p:spPr bwMode="auto">
          <a:xfrm>
            <a:off x="1179513" y="8888413"/>
            <a:ext cx="10699750" cy="3873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11324" tIns="54684" rIns="111324" bIns="54684">
            <a:spAutoFit/>
          </a:bodyPr>
          <a:lstStyle/>
          <a:p>
            <a:pPr defTabSz="1125538"/>
            <a:r>
              <a:rPr lang="en-US" sz="900" dirty="0"/>
              <a:t>				PLS007 Rev </a:t>
            </a:r>
            <a:r>
              <a:rPr lang="en-US" sz="900" dirty="0" smtClean="0"/>
              <a:t>25.PPT                                                                                                       </a:t>
            </a:r>
            <a:r>
              <a:rPr lang="en-US" sz="900" dirty="0"/>
              <a:t>7-08-2014</a:t>
            </a:r>
          </a:p>
          <a:p>
            <a:pPr defTabSz="1125538"/>
            <a:r>
              <a:rPr lang="en-US" sz="900" dirty="0"/>
              <a:t>							</a:t>
            </a:r>
          </a:p>
        </p:txBody>
      </p:sp>
      <p:sp>
        <p:nvSpPr>
          <p:cNvPr id="1050" name="Text Box 38"/>
          <p:cNvSpPr txBox="1">
            <a:spLocks noChangeArrowheads="1"/>
          </p:cNvSpPr>
          <p:nvPr/>
        </p:nvSpPr>
        <p:spPr bwMode="auto">
          <a:xfrm>
            <a:off x="10534650" y="25400"/>
            <a:ext cx="968375" cy="4524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12494" tIns="56247" rIns="112494" bIns="56247">
            <a:spAutoFit/>
          </a:bodyPr>
          <a:lstStyle/>
          <a:p>
            <a:pPr defTabSz="1125538">
              <a:spcBef>
                <a:spcPct val="50000"/>
              </a:spcBef>
            </a:pPr>
            <a:r>
              <a:rPr lang="en-US" sz="900"/>
              <a:t>Page 1 of  2</a:t>
            </a:r>
          </a:p>
          <a:p>
            <a:pPr defTabSz="1125538">
              <a:spcBef>
                <a:spcPct val="50000"/>
              </a:spcBef>
            </a:pPr>
            <a:endParaRPr lang="en-US" sz="900"/>
          </a:p>
        </p:txBody>
      </p:sp>
      <p:graphicFrame>
        <p:nvGraphicFramePr>
          <p:cNvPr id="1036" name="Object 467"/>
          <p:cNvGraphicFramePr>
            <a:graphicFrameLocks noChangeAspect="1"/>
          </p:cNvGraphicFramePr>
          <p:nvPr/>
        </p:nvGraphicFramePr>
        <p:xfrm>
          <a:off x="300038" y="5553075"/>
          <a:ext cx="3289300" cy="3462338"/>
        </p:xfrm>
        <a:graphic>
          <a:graphicData uri="http://schemas.openxmlformats.org/presentationml/2006/ole">
            <p:oleObj spid="_x0000_s1036" name="Document" r:id="rId4" imgW="7368798" imgH="7759864" progId="Word.Document.8">
              <p:embed/>
            </p:oleObj>
          </a:graphicData>
        </a:graphic>
      </p:graphicFrame>
      <p:graphicFrame>
        <p:nvGraphicFramePr>
          <p:cNvPr id="1039" name="Object 757"/>
          <p:cNvGraphicFramePr>
            <a:graphicFrameLocks noChangeAspect="1"/>
          </p:cNvGraphicFramePr>
          <p:nvPr/>
        </p:nvGraphicFramePr>
        <p:xfrm>
          <a:off x="8034338" y="4989513"/>
          <a:ext cx="3914775" cy="2209800"/>
        </p:xfrm>
        <a:graphic>
          <a:graphicData uri="http://schemas.openxmlformats.org/presentationml/2006/ole">
            <p:oleObj spid="_x0000_s1039" name="Document" r:id="rId5" imgW="6759887" imgH="3816633" progId="Word.Document.8">
              <p:embed/>
            </p:oleObj>
          </a:graphicData>
        </a:graphic>
      </p:graphicFrame>
      <p:graphicFrame>
        <p:nvGraphicFramePr>
          <p:cNvPr id="1040" name="Object 758"/>
          <p:cNvGraphicFramePr>
            <a:graphicFrameLocks noChangeAspect="1"/>
          </p:cNvGraphicFramePr>
          <p:nvPr/>
        </p:nvGraphicFramePr>
        <p:xfrm>
          <a:off x="8108950" y="927100"/>
          <a:ext cx="4533900" cy="3689350"/>
        </p:xfrm>
        <a:graphic>
          <a:graphicData uri="http://schemas.openxmlformats.org/presentationml/2006/ole">
            <p:oleObj spid="_x0000_s1040" name="Document" r:id="rId6" imgW="7023313" imgH="5704596" progId="Word.Document.8">
              <p:embed/>
            </p:oleObj>
          </a:graphicData>
        </a:graphic>
      </p:graphicFrame>
      <p:graphicFrame>
        <p:nvGraphicFramePr>
          <p:cNvPr id="1041" name="Object 1186"/>
          <p:cNvGraphicFramePr>
            <a:graphicFrameLocks noChangeAspect="1"/>
          </p:cNvGraphicFramePr>
          <p:nvPr/>
        </p:nvGraphicFramePr>
        <p:xfrm>
          <a:off x="95250" y="893763"/>
          <a:ext cx="4360863" cy="1220787"/>
        </p:xfrm>
        <a:graphic>
          <a:graphicData uri="http://schemas.openxmlformats.org/presentationml/2006/ole">
            <p:oleObj spid="_x0000_s1041" name="Document" r:id="rId7" imgW="7020430" imgH="1964037" progId="Word.Document.8">
              <p:embed/>
            </p:oleObj>
          </a:graphicData>
        </a:graphic>
      </p:graphicFrame>
      <p:graphicFrame>
        <p:nvGraphicFramePr>
          <p:cNvPr id="1042" name="Object 1187"/>
          <p:cNvGraphicFramePr>
            <a:graphicFrameLocks noChangeAspect="1"/>
          </p:cNvGraphicFramePr>
          <p:nvPr/>
        </p:nvGraphicFramePr>
        <p:xfrm>
          <a:off x="114300" y="2190750"/>
          <a:ext cx="3295650" cy="889000"/>
        </p:xfrm>
        <a:graphic>
          <a:graphicData uri="http://schemas.openxmlformats.org/presentationml/2006/ole">
            <p:oleObj spid="_x0000_s1042" name="Document" r:id="rId8" imgW="5230378" imgH="1423145" progId="Word.Document.8">
              <p:embed/>
            </p:oleObj>
          </a:graphicData>
        </a:graphic>
      </p:graphicFrame>
      <p:graphicFrame>
        <p:nvGraphicFramePr>
          <p:cNvPr id="493" name="Table 492"/>
          <p:cNvGraphicFramePr>
            <a:graphicFrameLocks noGrp="1"/>
          </p:cNvGraphicFramePr>
          <p:nvPr/>
        </p:nvGraphicFramePr>
        <p:xfrm>
          <a:off x="47625" y="3241675"/>
          <a:ext cx="3848430" cy="1877974"/>
        </p:xfrm>
        <a:graphic>
          <a:graphicData uri="http://schemas.openxmlformats.org/drawingml/2006/table">
            <a:tbl>
              <a:tblPr/>
              <a:tblGrid>
                <a:gridCol w="243074"/>
                <a:gridCol w="243074"/>
                <a:gridCol w="625050"/>
                <a:gridCol w="348136"/>
                <a:gridCol w="329707"/>
                <a:gridCol w="641703"/>
                <a:gridCol w="277800"/>
                <a:gridCol w="344249"/>
                <a:gridCol w="548517"/>
                <a:gridCol w="247120"/>
              </a:tblGrid>
              <a:tr h="90126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350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35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UL - DC</a:t>
                      </a:r>
                      <a:endParaRPr lang="en-US" sz="35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35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ANSI – </a:t>
                      </a:r>
                      <a:r>
                        <a:rPr lang="en-US" sz="35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DC</a:t>
                      </a:r>
                      <a:r>
                        <a:rPr lang="en-US" sz="350" baseline="0" dirty="0" smtClean="0">
                          <a:solidFill>
                            <a:schemeClr val="tx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35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(General </a:t>
                      </a:r>
                      <a:r>
                        <a:rPr lang="en-US" sz="35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Purpose)</a:t>
                      </a:r>
                      <a:endParaRPr lang="en-US" sz="35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4572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35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IEC - DC</a:t>
                      </a:r>
                      <a:endParaRPr lang="en-US" sz="35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14531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35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Char</a:t>
                      </a:r>
                      <a:endParaRPr lang="en-US" sz="35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35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AIR Code</a:t>
                      </a:r>
                      <a:endParaRPr lang="en-US" sz="35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350" dirty="0">
                          <a:latin typeface="Arial"/>
                          <a:ea typeface="Times New Roman"/>
                          <a:cs typeface="Times New Roman"/>
                        </a:rPr>
                        <a:t>L/R: 8 ms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35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Cons</a:t>
                      </a:r>
                      <a:endParaRPr lang="en-US" sz="35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35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AIR Code</a:t>
                      </a:r>
                      <a:endParaRPr lang="en-US" sz="35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35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L/R: 13 ms (800-3000 A),      11 ms (4000 A)</a:t>
                      </a:r>
                      <a:endParaRPr lang="en-US" sz="35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35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Cons</a:t>
                      </a:r>
                      <a:endParaRPr lang="en-US" sz="35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35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AIR Code</a:t>
                      </a:r>
                      <a:endParaRPr lang="en-US" sz="35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35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L/R: 5/15/30 ms</a:t>
                      </a:r>
                      <a:endParaRPr lang="en-US" sz="35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35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Cons</a:t>
                      </a:r>
                      <a:endParaRPr lang="en-US" sz="35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732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35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en-US" sz="35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35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N</a:t>
                      </a:r>
                      <a:endParaRPr lang="en-US" sz="35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350">
                          <a:latin typeface="Arial"/>
                          <a:ea typeface="Times New Roman"/>
                          <a:cs typeface="Times New Roman"/>
                        </a:rPr>
                        <a:t>500V: 35 kA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35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NW-type C</a:t>
                      </a:r>
                      <a:endParaRPr lang="en-US" sz="35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35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N/NA</a:t>
                      </a:r>
                      <a:endParaRPr lang="en-US" sz="35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35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300V: 25 kA/ 800 A,</a:t>
                      </a:r>
                      <a:endParaRPr lang="en-US" sz="350" dirty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35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50 kA/ 1600-2000 A</a:t>
                      </a:r>
                      <a:endParaRPr lang="en-US" sz="35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35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NW-type C</a:t>
                      </a:r>
                      <a:endParaRPr lang="en-US" sz="35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35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N</a:t>
                      </a:r>
                      <a:endParaRPr lang="en-US" sz="35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35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500V: 85/35/25 kA</a:t>
                      </a:r>
                      <a:endParaRPr lang="en-US" sz="35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35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NW-type C</a:t>
                      </a:r>
                      <a:endParaRPr lang="en-US" sz="35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732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350">
                          <a:solidFill>
                            <a:srgbClr val="FF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</a:t>
                      </a:r>
                      <a:endParaRPr lang="en-US" sz="35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350">
                        <a:solidFill>
                          <a:srgbClr val="FF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35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35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35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N/NA</a:t>
                      </a:r>
                      <a:endParaRPr lang="en-US" sz="35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35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300V: 75 kA/ 3000 A</a:t>
                      </a:r>
                      <a:endParaRPr lang="en-US" sz="35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35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NW-type ?</a:t>
                      </a:r>
                      <a:endParaRPr lang="en-US" sz="35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35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H/HA</a:t>
                      </a:r>
                      <a:endParaRPr lang="en-US" sz="35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35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500V: 100/85/50 kA</a:t>
                      </a:r>
                      <a:endParaRPr lang="en-US" sz="35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35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NW-type C</a:t>
                      </a:r>
                      <a:endParaRPr lang="en-US" sz="35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179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35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</a:t>
                      </a:r>
                      <a:endParaRPr lang="en-US" sz="35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350">
                          <a:latin typeface="Arial"/>
                          <a:ea typeface="Times New Roman"/>
                          <a:cs typeface="Times New Roman"/>
                        </a:rPr>
                        <a:t>H</a:t>
                      </a: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350">
                          <a:latin typeface="Arial"/>
                          <a:ea typeface="Times New Roman"/>
                          <a:cs typeface="Times New Roman"/>
                        </a:rPr>
                        <a:t>500V: 85kA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350">
                          <a:latin typeface="Arial"/>
                          <a:ea typeface="Times New Roman"/>
                          <a:cs typeface="Times New Roman"/>
                        </a:rPr>
                        <a:t>NW-type 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35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N/NA</a:t>
                      </a:r>
                      <a:endParaRPr lang="en-US" sz="35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35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300V: 100kA/ 4000A</a:t>
                      </a:r>
                      <a:endParaRPr lang="en-US" sz="35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35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NW-type ?</a:t>
                      </a:r>
                      <a:endParaRPr lang="en-US" sz="35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35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H/HA</a:t>
                      </a:r>
                      <a:endParaRPr lang="en-US" sz="35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35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500V: 100/85/50 kA</a:t>
                      </a:r>
                      <a:endParaRPr lang="en-US" sz="35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35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750V: 85/50/50 kA</a:t>
                      </a:r>
                      <a:endParaRPr lang="en-US" sz="35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35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900V: 85/35/25 kA</a:t>
                      </a:r>
                      <a:endParaRPr lang="en-US" sz="35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35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NW-type D</a:t>
                      </a:r>
                      <a:endParaRPr lang="en-US" sz="35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179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350">
                          <a:solidFill>
                            <a:srgbClr val="FF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4</a:t>
                      </a:r>
                      <a:endParaRPr lang="en-US" sz="35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350">
                          <a:solidFill>
                            <a:srgbClr val="FF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H</a:t>
                      </a:r>
                      <a:endParaRPr lang="en-US" sz="35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35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35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35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35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350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35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H/HA</a:t>
                      </a:r>
                      <a:endParaRPr lang="en-US" sz="35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35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500V: 100/85/50 kA</a:t>
                      </a:r>
                      <a:endParaRPr lang="en-US" sz="350" dirty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35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750V: 85/50/50 kA</a:t>
                      </a:r>
                      <a:endParaRPr lang="en-US" sz="350" dirty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35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900V: 85/35/25 kA</a:t>
                      </a:r>
                      <a:endParaRPr lang="en-US" sz="35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35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NW-type E</a:t>
                      </a:r>
                      <a:endParaRPr lang="en-US" sz="35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027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350">
                          <a:solidFill>
                            <a:srgbClr val="FF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5</a:t>
                      </a:r>
                      <a:endParaRPr lang="en-US" sz="35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350">
                          <a:solidFill>
                            <a:srgbClr val="FF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N</a:t>
                      </a:r>
                      <a:endParaRPr lang="en-US" sz="35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350">
                          <a:solidFill>
                            <a:srgbClr val="FF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500V: 35 kA</a:t>
                      </a:r>
                      <a:endParaRPr lang="en-US" sz="35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350">
                          <a:solidFill>
                            <a:srgbClr val="FF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NW-type C1 series</a:t>
                      </a:r>
                      <a:endParaRPr lang="en-US" sz="35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35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35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35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35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350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350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434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350">
                          <a:solidFill>
                            <a:srgbClr val="FF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6</a:t>
                      </a:r>
                      <a:endParaRPr lang="en-US" sz="35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350">
                          <a:solidFill>
                            <a:srgbClr val="FF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H</a:t>
                      </a:r>
                      <a:endParaRPr lang="en-US" sz="35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350">
                          <a:solidFill>
                            <a:srgbClr val="FF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500V: 85 kA</a:t>
                      </a:r>
                      <a:endParaRPr lang="en-US" sz="35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350">
                          <a:solidFill>
                            <a:srgbClr val="FF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NW-type C1 series</a:t>
                      </a:r>
                      <a:endParaRPr lang="en-US" sz="35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35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35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35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35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350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350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3202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350">
                          <a:solidFill>
                            <a:srgbClr val="FF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7</a:t>
                      </a:r>
                      <a:endParaRPr lang="en-US" sz="35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350">
                          <a:solidFill>
                            <a:srgbClr val="FF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N</a:t>
                      </a:r>
                      <a:endParaRPr lang="en-US" sz="35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350">
                          <a:solidFill>
                            <a:srgbClr val="FF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500V: 35 kA</a:t>
                      </a:r>
                      <a:endParaRPr lang="en-US" sz="35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350">
                          <a:solidFill>
                            <a:srgbClr val="FF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NW-type C1 split</a:t>
                      </a:r>
                      <a:endParaRPr lang="en-US" sz="35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35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35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35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35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35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350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3202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350">
                          <a:solidFill>
                            <a:srgbClr val="FF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8</a:t>
                      </a:r>
                      <a:endParaRPr lang="en-US" sz="35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350">
                          <a:solidFill>
                            <a:srgbClr val="FF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H</a:t>
                      </a:r>
                      <a:endParaRPr lang="en-US" sz="35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350">
                          <a:solidFill>
                            <a:srgbClr val="FF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500V: 85 kA</a:t>
                      </a:r>
                      <a:endParaRPr lang="en-US" sz="35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350">
                          <a:solidFill>
                            <a:srgbClr val="FF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NW-type C1 split</a:t>
                      </a:r>
                      <a:endParaRPr lang="en-US" sz="35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35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35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35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35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35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350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81" name="Rectangle 157"/>
          <p:cNvSpPr>
            <a:spLocks noChangeArrowheads="1"/>
          </p:cNvSpPr>
          <p:nvPr/>
        </p:nvSpPr>
        <p:spPr bwMode="auto">
          <a:xfrm>
            <a:off x="134938" y="5149850"/>
            <a:ext cx="2741612" cy="415925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sz="35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Type C: 3P construction, load is connected between pole A and C </a:t>
            </a:r>
            <a:r>
              <a:rPr lang="en-US" sz="350" dirty="0">
                <a:latin typeface="Arial" pitchFamily="34" charset="0"/>
                <a:ea typeface="Times New Roman" pitchFamily="18" charset="0"/>
                <a:cs typeface="Arial" pitchFamily="34" charset="0"/>
              </a:rPr>
              <a:t>(500 </a:t>
            </a:r>
            <a:r>
              <a:rPr lang="en-US" sz="350" dirty="0" err="1">
                <a:latin typeface="Arial" pitchFamily="34" charset="0"/>
                <a:ea typeface="Times New Roman" pitchFamily="18" charset="0"/>
                <a:cs typeface="Arial" pitchFamily="34" charset="0"/>
              </a:rPr>
              <a:t>Vdc</a:t>
            </a:r>
            <a:r>
              <a:rPr lang="en-US" sz="350" dirty="0"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lang="en-US" sz="350" dirty="0"/>
          </a:p>
          <a:p>
            <a:pPr>
              <a:defRPr/>
            </a:pPr>
            <a:r>
              <a:rPr lang="en-US" sz="350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Type C1 - Split: 3P construction, load is connected between pole A and C (center pole to split 2 batteries 300 VDC). (600 </a:t>
            </a:r>
            <a:r>
              <a:rPr lang="en-US" sz="350" dirty="0" err="1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Vdc</a:t>
            </a:r>
            <a:r>
              <a:rPr lang="en-US" sz="350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lang="en-US" sz="350" dirty="0"/>
          </a:p>
          <a:p>
            <a:pPr>
              <a:defRPr/>
            </a:pPr>
            <a:r>
              <a:rPr lang="en-US" sz="350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	or </a:t>
            </a:r>
            <a:endParaRPr lang="en-US" sz="350" dirty="0"/>
          </a:p>
          <a:p>
            <a:pPr>
              <a:defRPr/>
            </a:pPr>
            <a:r>
              <a:rPr lang="en-US" sz="350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Type C1 </a:t>
            </a:r>
            <a:r>
              <a:rPr lang="en-US" sz="350" dirty="0">
                <a:solidFill>
                  <a:srgbClr val="FF0000"/>
                </a:solidFill>
                <a:latin typeface="Times New Roman"/>
                <a:ea typeface="Times New Roman" pitchFamily="18" charset="0"/>
                <a:cs typeface="Arial" pitchFamily="34" charset="0"/>
              </a:rPr>
              <a:t>–</a:t>
            </a:r>
            <a:r>
              <a:rPr lang="en-US" sz="350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Series: 3P construction, load is connected between pole B and C (A and B poles are connected in series) (600Vdc)</a:t>
            </a:r>
            <a:endParaRPr lang="en-US" sz="350" dirty="0"/>
          </a:p>
          <a:p>
            <a:pPr>
              <a:defRPr/>
            </a:pPr>
            <a:r>
              <a:rPr lang="en-US" sz="35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Type D: 3P construction, load is connected between pole (A+B) and C </a:t>
            </a:r>
            <a:r>
              <a:rPr lang="en-US" sz="350" dirty="0">
                <a:latin typeface="Arial" pitchFamily="34" charset="0"/>
                <a:ea typeface="Times New Roman" pitchFamily="18" charset="0"/>
                <a:cs typeface="Arial" pitchFamily="34" charset="0"/>
              </a:rPr>
              <a:t>(900 </a:t>
            </a:r>
            <a:r>
              <a:rPr lang="en-US" sz="350" dirty="0" err="1">
                <a:latin typeface="Arial" pitchFamily="34" charset="0"/>
                <a:ea typeface="Times New Roman" pitchFamily="18" charset="0"/>
                <a:cs typeface="Arial" pitchFamily="34" charset="0"/>
              </a:rPr>
              <a:t>Vdc</a:t>
            </a:r>
            <a:r>
              <a:rPr lang="en-US" sz="350" dirty="0"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lang="en-US" sz="350" dirty="0"/>
          </a:p>
          <a:p>
            <a:pPr>
              <a:defRPr/>
            </a:pPr>
            <a:r>
              <a:rPr lang="en-US" sz="35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Type E: 4P construction, load is connected between pole (A+B) and (C+D) </a:t>
            </a:r>
            <a:r>
              <a:rPr lang="en-US" sz="350" dirty="0">
                <a:latin typeface="Arial" pitchFamily="34" charset="0"/>
                <a:ea typeface="Times New Roman" pitchFamily="18" charset="0"/>
                <a:cs typeface="Arial" pitchFamily="34" charset="0"/>
              </a:rPr>
              <a:t>(900 </a:t>
            </a:r>
            <a:r>
              <a:rPr lang="en-US" sz="350" dirty="0" err="1">
                <a:latin typeface="Arial" pitchFamily="34" charset="0"/>
                <a:ea typeface="Times New Roman" pitchFamily="18" charset="0"/>
                <a:cs typeface="Arial" pitchFamily="34" charset="0"/>
              </a:rPr>
              <a:t>Vdc</a:t>
            </a:r>
            <a:r>
              <a:rPr lang="en-US" sz="350" dirty="0"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lang="en-US" sz="350" dirty="0"/>
          </a:p>
        </p:txBody>
      </p:sp>
      <p:grpSp>
        <p:nvGrpSpPr>
          <p:cNvPr id="43" name="Group 42"/>
          <p:cNvGrpSpPr/>
          <p:nvPr/>
        </p:nvGrpSpPr>
        <p:grpSpPr>
          <a:xfrm>
            <a:off x="600075" y="40099"/>
            <a:ext cx="10612438" cy="8838789"/>
            <a:chOff x="600075" y="40099"/>
            <a:chExt cx="10612438" cy="8838789"/>
          </a:xfrm>
        </p:grpSpPr>
        <p:graphicFrame>
          <p:nvGraphicFramePr>
            <p:cNvPr id="1026" name="Object 2">
              <a:hlinkClick r:id="" action="ppaction://ole?verb=0"/>
            </p:cNvPr>
            <p:cNvGraphicFramePr>
              <a:graphicFrameLocks/>
            </p:cNvGraphicFramePr>
            <p:nvPr/>
          </p:nvGraphicFramePr>
          <p:xfrm>
            <a:off x="600075" y="150813"/>
            <a:ext cx="2401888" cy="200025"/>
          </p:xfrm>
          <a:graphic>
            <a:graphicData uri="http://schemas.openxmlformats.org/presentationml/2006/ole">
              <p:oleObj spid="_x0000_s1026" name="Worksheet" r:id="rId9" imgW="1982520" imgH="168120" progId="Excel.Sheet.8">
                <p:embed/>
              </p:oleObj>
            </a:graphicData>
          </a:graphic>
        </p:graphicFrame>
        <p:sp>
          <p:nvSpPr>
            <p:cNvPr id="1043" name="Freeform 3"/>
            <p:cNvSpPr>
              <a:spLocks/>
            </p:cNvSpPr>
            <p:nvPr/>
          </p:nvSpPr>
          <p:spPr bwMode="auto">
            <a:xfrm>
              <a:off x="3457575" y="673100"/>
              <a:ext cx="222250" cy="2135188"/>
            </a:xfrm>
            <a:custGeom>
              <a:avLst/>
              <a:gdLst>
                <a:gd name="T0" fmla="*/ 160371817 w 307"/>
                <a:gd name="T1" fmla="*/ 0 h 1008"/>
                <a:gd name="T2" fmla="*/ 160371817 w 307"/>
                <a:gd name="T3" fmla="*/ 2147483647 h 1008"/>
                <a:gd name="T4" fmla="*/ 0 w 307"/>
                <a:gd name="T5" fmla="*/ 2147483647 h 1008"/>
                <a:gd name="T6" fmla="*/ 0 60000 65536"/>
                <a:gd name="T7" fmla="*/ 0 60000 65536"/>
                <a:gd name="T8" fmla="*/ 0 60000 65536"/>
                <a:gd name="T9" fmla="*/ 0 w 307"/>
                <a:gd name="T10" fmla="*/ 0 h 1008"/>
                <a:gd name="T11" fmla="*/ 307 w 307"/>
                <a:gd name="T12" fmla="*/ 1008 h 100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07" h="1008">
                  <a:moveTo>
                    <a:pt x="306" y="0"/>
                  </a:moveTo>
                  <a:lnTo>
                    <a:pt x="306" y="1007"/>
                  </a:lnTo>
                  <a:lnTo>
                    <a:pt x="0" y="1007"/>
                  </a:lnTo>
                </a:path>
              </a:pathLst>
            </a:custGeom>
            <a:noFill/>
            <a:ln w="28575" cap="rnd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4" name="Freeform 6"/>
            <p:cNvSpPr>
              <a:spLocks/>
            </p:cNvSpPr>
            <p:nvPr/>
          </p:nvSpPr>
          <p:spPr bwMode="auto">
            <a:xfrm>
              <a:off x="10756900" y="671513"/>
              <a:ext cx="0" cy="246062"/>
            </a:xfrm>
            <a:custGeom>
              <a:avLst/>
              <a:gdLst>
                <a:gd name="T0" fmla="*/ 0 w 1"/>
                <a:gd name="T1" fmla="*/ 0 h 132"/>
                <a:gd name="T2" fmla="*/ 0 w 1"/>
                <a:gd name="T3" fmla="*/ 455210878 h 132"/>
                <a:gd name="T4" fmla="*/ 0 60000 65536"/>
                <a:gd name="T5" fmla="*/ 0 60000 65536"/>
                <a:gd name="T6" fmla="*/ 0 w 1"/>
                <a:gd name="T7" fmla="*/ 0 h 132"/>
                <a:gd name="T8" fmla="*/ 0 w 1"/>
                <a:gd name="T9" fmla="*/ 132 h 13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32">
                  <a:moveTo>
                    <a:pt x="0" y="0"/>
                  </a:moveTo>
                  <a:lnTo>
                    <a:pt x="0" y="131"/>
                  </a:lnTo>
                </a:path>
              </a:pathLst>
            </a:custGeom>
            <a:noFill/>
            <a:ln w="25400" cap="rnd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5" name="Freeform 9"/>
            <p:cNvSpPr>
              <a:spLocks/>
            </p:cNvSpPr>
            <p:nvPr/>
          </p:nvSpPr>
          <p:spPr bwMode="auto">
            <a:xfrm flipH="1">
              <a:off x="1681163" y="673100"/>
              <a:ext cx="42862" cy="227013"/>
            </a:xfrm>
            <a:custGeom>
              <a:avLst/>
              <a:gdLst>
                <a:gd name="T0" fmla="*/ 0 w 1"/>
                <a:gd name="T1" fmla="*/ 0 h 132"/>
                <a:gd name="T2" fmla="*/ 0 w 1"/>
                <a:gd name="T3" fmla="*/ 387457806 h 132"/>
                <a:gd name="T4" fmla="*/ 0 60000 65536"/>
                <a:gd name="T5" fmla="*/ 0 60000 65536"/>
                <a:gd name="T6" fmla="*/ 0 w 1"/>
                <a:gd name="T7" fmla="*/ 0 h 132"/>
                <a:gd name="T8" fmla="*/ 1 w 1"/>
                <a:gd name="T9" fmla="*/ 132 h 13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32">
                  <a:moveTo>
                    <a:pt x="0" y="0"/>
                  </a:moveTo>
                  <a:lnTo>
                    <a:pt x="0" y="131"/>
                  </a:lnTo>
                </a:path>
              </a:pathLst>
            </a:custGeom>
            <a:noFill/>
            <a:ln w="25400" cap="rnd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6" name="Freeform 10"/>
            <p:cNvSpPr>
              <a:spLocks/>
            </p:cNvSpPr>
            <p:nvPr/>
          </p:nvSpPr>
          <p:spPr bwMode="auto">
            <a:xfrm>
              <a:off x="11080750" y="674688"/>
              <a:ext cx="65088" cy="246062"/>
            </a:xfrm>
            <a:custGeom>
              <a:avLst/>
              <a:gdLst>
                <a:gd name="T0" fmla="*/ 0 w 1"/>
                <a:gd name="T1" fmla="*/ 0 h 132"/>
                <a:gd name="T2" fmla="*/ 0 w 1"/>
                <a:gd name="T3" fmla="*/ 455210878 h 132"/>
                <a:gd name="T4" fmla="*/ 0 60000 65536"/>
                <a:gd name="T5" fmla="*/ 0 60000 65536"/>
                <a:gd name="T6" fmla="*/ 0 w 1"/>
                <a:gd name="T7" fmla="*/ 0 h 132"/>
                <a:gd name="T8" fmla="*/ 1 w 1"/>
                <a:gd name="T9" fmla="*/ 132 h 13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32">
                  <a:moveTo>
                    <a:pt x="0" y="0"/>
                  </a:moveTo>
                  <a:lnTo>
                    <a:pt x="0" y="131"/>
                  </a:lnTo>
                </a:path>
              </a:pathLst>
            </a:custGeom>
            <a:noFill/>
            <a:ln w="25400" cap="rnd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7" name="Freeform 20"/>
            <p:cNvSpPr>
              <a:spLocks/>
            </p:cNvSpPr>
            <p:nvPr/>
          </p:nvSpPr>
          <p:spPr bwMode="auto">
            <a:xfrm>
              <a:off x="7091363" y="1798638"/>
              <a:ext cx="974725" cy="2754312"/>
            </a:xfrm>
            <a:custGeom>
              <a:avLst/>
              <a:gdLst>
                <a:gd name="T0" fmla="*/ 0 w 1"/>
                <a:gd name="T1" fmla="*/ 0 h 1797"/>
                <a:gd name="T2" fmla="*/ 0 w 1"/>
                <a:gd name="T3" fmla="*/ 2147483647 h 1797"/>
                <a:gd name="T4" fmla="*/ 0 60000 65536"/>
                <a:gd name="T5" fmla="*/ 0 60000 65536"/>
                <a:gd name="T6" fmla="*/ 0 w 1"/>
                <a:gd name="T7" fmla="*/ 0 h 1797"/>
                <a:gd name="T8" fmla="*/ 1 w 1"/>
                <a:gd name="T9" fmla="*/ 1797 h 179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797">
                  <a:moveTo>
                    <a:pt x="0" y="0"/>
                  </a:moveTo>
                  <a:lnTo>
                    <a:pt x="0" y="1796"/>
                  </a:lnTo>
                </a:path>
              </a:pathLst>
            </a:custGeom>
            <a:noFill/>
            <a:ln w="25400" cap="rnd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1027" name="Object 22">
              <a:hlinkClick r:id="" action="ppaction://ole?verb=0"/>
            </p:cNvPr>
            <p:cNvGraphicFramePr>
              <a:graphicFrameLocks/>
            </p:cNvGraphicFramePr>
            <p:nvPr/>
          </p:nvGraphicFramePr>
          <p:xfrm>
            <a:off x="1624013" y="419100"/>
            <a:ext cx="206375" cy="285750"/>
          </p:xfrm>
          <a:graphic>
            <a:graphicData uri="http://schemas.openxmlformats.org/presentationml/2006/ole">
              <p:oleObj spid="_x0000_s1027" name="Worksheet" r:id="rId10" imgW="142857" imgH="171429" progId="Excel.Sheet.8">
                <p:embed/>
              </p:oleObj>
            </a:graphicData>
          </a:graphic>
        </p:graphicFrame>
        <p:graphicFrame>
          <p:nvGraphicFramePr>
            <p:cNvPr id="1028" name="Object 23">
              <a:hlinkClick r:id="" action="ppaction://ole?verb=0"/>
            </p:cNvPr>
            <p:cNvGraphicFramePr>
              <a:graphicFrameLocks/>
            </p:cNvGraphicFramePr>
            <p:nvPr/>
          </p:nvGraphicFramePr>
          <p:xfrm>
            <a:off x="3846513" y="650875"/>
            <a:ext cx="266700" cy="295275"/>
          </p:xfrm>
          <a:graphic>
            <a:graphicData uri="http://schemas.openxmlformats.org/presentationml/2006/ole">
              <p:oleObj spid="_x0000_s1028" name="Worksheet" r:id="rId11" imgW="142857" imgH="171429" progId="Excel.Sheet.8">
                <p:embed/>
              </p:oleObj>
            </a:graphicData>
          </a:graphic>
        </p:graphicFrame>
        <p:graphicFrame>
          <p:nvGraphicFramePr>
            <p:cNvPr id="1029" name="Object 25">
              <a:hlinkClick r:id="" action="ppaction://ole?verb=0"/>
            </p:cNvPr>
            <p:cNvGraphicFramePr>
              <a:graphicFrameLocks/>
            </p:cNvGraphicFramePr>
            <p:nvPr/>
          </p:nvGraphicFramePr>
          <p:xfrm>
            <a:off x="6989763" y="1516063"/>
            <a:ext cx="244475" cy="255587"/>
          </p:xfrm>
          <a:graphic>
            <a:graphicData uri="http://schemas.openxmlformats.org/presentationml/2006/ole">
              <p:oleObj spid="_x0000_s1029" name="Worksheet" r:id="rId12" imgW="142857" imgH="171429" progId="Excel.Sheet.8">
                <p:embed/>
              </p:oleObj>
            </a:graphicData>
          </a:graphic>
        </p:graphicFrame>
        <p:graphicFrame>
          <p:nvGraphicFramePr>
            <p:cNvPr id="1030" name="Object 26">
              <a:hlinkClick r:id="" action="ppaction://ole?verb=0"/>
            </p:cNvPr>
            <p:cNvGraphicFramePr>
              <a:graphicFrameLocks/>
            </p:cNvGraphicFramePr>
            <p:nvPr/>
          </p:nvGraphicFramePr>
          <p:xfrm>
            <a:off x="10644188" y="365125"/>
            <a:ext cx="265112" cy="309563"/>
          </p:xfrm>
          <a:graphic>
            <a:graphicData uri="http://schemas.openxmlformats.org/presentationml/2006/ole">
              <p:oleObj spid="_x0000_s1030" name="Worksheet" r:id="rId13" imgW="142857" imgH="171429" progId="Excel.Sheet.8">
                <p:embed/>
              </p:oleObj>
            </a:graphicData>
          </a:graphic>
        </p:graphicFrame>
        <p:graphicFrame>
          <p:nvGraphicFramePr>
            <p:cNvPr id="1031" name="Object 27">
              <a:hlinkClick r:id="" action="ppaction://ole?verb=0"/>
            </p:cNvPr>
            <p:cNvGraphicFramePr>
              <a:graphicFrameLocks/>
            </p:cNvGraphicFramePr>
            <p:nvPr/>
          </p:nvGraphicFramePr>
          <p:xfrm>
            <a:off x="10952163" y="368300"/>
            <a:ext cx="260350" cy="309563"/>
          </p:xfrm>
          <a:graphic>
            <a:graphicData uri="http://schemas.openxmlformats.org/presentationml/2006/ole">
              <p:oleObj spid="_x0000_s1031" name="Worksheet" r:id="rId14" imgW="142857" imgH="171429" progId="Excel.Sheet.8">
                <p:embed/>
              </p:oleObj>
            </a:graphicData>
          </a:graphic>
        </p:graphicFrame>
        <p:graphicFrame>
          <p:nvGraphicFramePr>
            <p:cNvPr id="1032" name="Object 29">
              <a:hlinkClick r:id="" action="ppaction://ole?verb=0"/>
            </p:cNvPr>
            <p:cNvGraphicFramePr>
              <a:graphicFrameLocks/>
            </p:cNvGraphicFramePr>
            <p:nvPr/>
          </p:nvGraphicFramePr>
          <p:xfrm>
            <a:off x="3517900" y="393700"/>
            <a:ext cx="276225" cy="311150"/>
          </p:xfrm>
          <a:graphic>
            <a:graphicData uri="http://schemas.openxmlformats.org/presentationml/2006/ole">
              <p:oleObj spid="_x0000_s1032" name="Worksheet" r:id="rId15" imgW="142857" imgH="171429" progId="Excel.Sheet.8">
                <p:embed/>
              </p:oleObj>
            </a:graphicData>
          </a:graphic>
        </p:graphicFrame>
        <p:sp>
          <p:nvSpPr>
            <p:cNvPr id="1049" name="Line 37"/>
            <p:cNvSpPr>
              <a:spLocks noChangeShapeType="1"/>
            </p:cNvSpPr>
            <p:nvPr/>
          </p:nvSpPr>
          <p:spPr bwMode="auto">
            <a:xfrm flipH="1">
              <a:off x="3975100" y="941388"/>
              <a:ext cx="6350" cy="513397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1" name="Rectangle 42"/>
            <p:cNvSpPr>
              <a:spLocks noChangeArrowheads="1"/>
            </p:cNvSpPr>
            <p:nvPr/>
          </p:nvSpPr>
          <p:spPr bwMode="auto">
            <a:xfrm>
              <a:off x="5329238" y="615950"/>
              <a:ext cx="219075" cy="252413"/>
            </a:xfrm>
            <a:prstGeom prst="rect">
              <a:avLst/>
            </a:prstGeom>
            <a:solidFill>
              <a:schemeClr val="folHlink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25356" tIns="62677" rIns="125356" bIns="62677" anchor="ctr"/>
            <a:lstStyle/>
            <a:p>
              <a:pPr algn="ctr" defTabSz="1254125"/>
              <a:r>
                <a:rPr lang="en-US" sz="1100" b="1">
                  <a:latin typeface="Arial" pitchFamily="34" charset="0"/>
                </a:rPr>
                <a:t>4</a:t>
              </a:r>
            </a:p>
          </p:txBody>
        </p:sp>
        <p:sp>
          <p:nvSpPr>
            <p:cNvPr id="1052" name="Line 43"/>
            <p:cNvSpPr>
              <a:spLocks noChangeShapeType="1"/>
            </p:cNvSpPr>
            <p:nvPr/>
          </p:nvSpPr>
          <p:spPr bwMode="auto">
            <a:xfrm>
              <a:off x="5429250" y="887413"/>
              <a:ext cx="0" cy="254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1034" name="Object 77"/>
            <p:cNvGraphicFramePr>
              <a:graphicFrameLocks noChangeAspect="1"/>
            </p:cNvGraphicFramePr>
            <p:nvPr/>
          </p:nvGraphicFramePr>
          <p:xfrm>
            <a:off x="4019550" y="1155700"/>
            <a:ext cx="2787650" cy="1944688"/>
          </p:xfrm>
          <a:graphic>
            <a:graphicData uri="http://schemas.openxmlformats.org/presentationml/2006/ole">
              <p:oleObj spid="_x0000_s1034" name="Document" r:id="rId16" imgW="6310892" imgH="4392719" progId="Word.Document.8">
                <p:embed/>
              </p:oleObj>
            </a:graphicData>
          </a:graphic>
        </p:graphicFrame>
        <p:graphicFrame>
          <p:nvGraphicFramePr>
            <p:cNvPr id="1035" name="Object 24">
              <a:hlinkClick r:id="" action="ppaction://ole?verb=0"/>
            </p:cNvPr>
            <p:cNvGraphicFramePr>
              <a:graphicFrameLocks/>
            </p:cNvGraphicFramePr>
            <p:nvPr/>
          </p:nvGraphicFramePr>
          <p:xfrm>
            <a:off x="4106863" y="3521075"/>
            <a:ext cx="231775" cy="303213"/>
          </p:xfrm>
          <a:graphic>
            <a:graphicData uri="http://schemas.openxmlformats.org/presentationml/2006/ole">
              <p:oleObj spid="_x0000_s1035" name="Worksheet" r:id="rId17" imgW="142857" imgH="171429" progId="Excel.Sheet.8">
                <p:embed/>
              </p:oleObj>
            </a:graphicData>
          </a:graphic>
        </p:graphicFrame>
        <p:sp>
          <p:nvSpPr>
            <p:cNvPr id="1053" name="Line 83"/>
            <p:cNvSpPr>
              <a:spLocks noChangeShapeType="1"/>
            </p:cNvSpPr>
            <p:nvPr/>
          </p:nvSpPr>
          <p:spPr bwMode="auto">
            <a:xfrm flipV="1">
              <a:off x="5299075" y="4543425"/>
              <a:ext cx="5143500" cy="1746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4" name="Line 84"/>
            <p:cNvSpPr>
              <a:spLocks noChangeShapeType="1"/>
            </p:cNvSpPr>
            <p:nvPr/>
          </p:nvSpPr>
          <p:spPr bwMode="auto">
            <a:xfrm>
              <a:off x="10440988" y="4533900"/>
              <a:ext cx="19050" cy="36036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5" name="Text Box 85"/>
            <p:cNvSpPr txBox="1">
              <a:spLocks noChangeArrowheads="1"/>
            </p:cNvSpPr>
            <p:nvPr/>
          </p:nvSpPr>
          <p:spPr bwMode="auto">
            <a:xfrm>
              <a:off x="4405313" y="4325938"/>
              <a:ext cx="527050" cy="35242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125356" tIns="62677" rIns="125356" bIns="62677">
              <a:spAutoFit/>
            </a:bodyPr>
            <a:lstStyle/>
            <a:p>
              <a:pPr defTabSz="1254125"/>
              <a:r>
                <a:rPr lang="en-US" sz="1500" b="1">
                  <a:latin typeface="Arial" pitchFamily="34" charset="0"/>
                </a:rPr>
                <a:t>AC</a:t>
              </a:r>
            </a:p>
          </p:txBody>
        </p:sp>
        <p:sp>
          <p:nvSpPr>
            <p:cNvPr id="1056" name="Text Box 86"/>
            <p:cNvSpPr txBox="1">
              <a:spLocks noChangeArrowheads="1"/>
            </p:cNvSpPr>
            <p:nvPr/>
          </p:nvSpPr>
          <p:spPr bwMode="auto">
            <a:xfrm>
              <a:off x="8794750" y="4702175"/>
              <a:ext cx="527050" cy="35242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125356" tIns="62677" rIns="125356" bIns="62677">
              <a:spAutoFit/>
            </a:bodyPr>
            <a:lstStyle/>
            <a:p>
              <a:pPr defTabSz="1254125"/>
              <a:r>
                <a:rPr lang="en-US" sz="1500" b="1">
                  <a:latin typeface="Arial" pitchFamily="34" charset="0"/>
                </a:rPr>
                <a:t>DC</a:t>
              </a:r>
            </a:p>
          </p:txBody>
        </p:sp>
        <p:sp>
          <p:nvSpPr>
            <p:cNvPr id="1057" name="Text Box 93"/>
            <p:cNvSpPr txBox="1">
              <a:spLocks noChangeArrowheads="1"/>
            </p:cNvSpPr>
            <p:nvPr/>
          </p:nvSpPr>
          <p:spPr bwMode="auto">
            <a:xfrm>
              <a:off x="1603375" y="2967038"/>
              <a:ext cx="527050" cy="35242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125356" tIns="62677" rIns="125356" bIns="62677">
              <a:spAutoFit/>
            </a:bodyPr>
            <a:lstStyle/>
            <a:p>
              <a:pPr defTabSz="1254125"/>
              <a:r>
                <a:rPr lang="en-US" sz="1500" b="1">
                  <a:latin typeface="Arial" pitchFamily="34" charset="0"/>
                </a:rPr>
                <a:t>DC</a:t>
              </a:r>
            </a:p>
          </p:txBody>
        </p:sp>
        <p:sp>
          <p:nvSpPr>
            <p:cNvPr id="1058" name="Text Box 94"/>
            <p:cNvSpPr txBox="1">
              <a:spLocks noChangeArrowheads="1"/>
            </p:cNvSpPr>
            <p:nvPr/>
          </p:nvSpPr>
          <p:spPr bwMode="auto">
            <a:xfrm>
              <a:off x="3246438" y="5578475"/>
              <a:ext cx="527050" cy="35242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125356" tIns="62677" rIns="125356" bIns="62677">
              <a:spAutoFit/>
            </a:bodyPr>
            <a:lstStyle/>
            <a:p>
              <a:pPr defTabSz="1254125"/>
              <a:r>
                <a:rPr lang="en-US" sz="1500" b="1">
                  <a:latin typeface="Arial" pitchFamily="34" charset="0"/>
                </a:rPr>
                <a:t>AC</a:t>
              </a:r>
            </a:p>
          </p:txBody>
        </p:sp>
        <p:sp>
          <p:nvSpPr>
            <p:cNvPr id="1059" name="Line 95"/>
            <p:cNvSpPr>
              <a:spLocks noChangeShapeType="1"/>
            </p:cNvSpPr>
            <p:nvPr/>
          </p:nvSpPr>
          <p:spPr bwMode="auto">
            <a:xfrm flipV="1">
              <a:off x="3898900" y="4062413"/>
              <a:ext cx="57150" cy="158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60" name="Line 97"/>
            <p:cNvSpPr>
              <a:spLocks noChangeShapeType="1"/>
            </p:cNvSpPr>
            <p:nvPr/>
          </p:nvSpPr>
          <p:spPr bwMode="auto">
            <a:xfrm flipV="1">
              <a:off x="3095625" y="6075363"/>
              <a:ext cx="879475" cy="158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61" name="Line 100"/>
            <p:cNvSpPr>
              <a:spLocks noChangeShapeType="1"/>
            </p:cNvSpPr>
            <p:nvPr/>
          </p:nvSpPr>
          <p:spPr bwMode="auto">
            <a:xfrm>
              <a:off x="5311775" y="4556125"/>
              <a:ext cx="6350" cy="87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1037" name="Object 754"/>
            <p:cNvGraphicFramePr>
              <a:graphicFrameLocks noChangeAspect="1"/>
            </p:cNvGraphicFramePr>
            <p:nvPr/>
          </p:nvGraphicFramePr>
          <p:xfrm>
            <a:off x="4502150" y="3117850"/>
            <a:ext cx="2800350" cy="1289050"/>
          </p:xfrm>
          <a:graphic>
            <a:graphicData uri="http://schemas.openxmlformats.org/presentationml/2006/ole">
              <p:oleObj spid="_x0000_s1037" name="Document" r:id="rId18" imgW="7011061" imgH="3233084" progId="Word.Document.8">
                <p:embed/>
              </p:oleObj>
            </a:graphicData>
          </a:graphic>
        </p:graphicFrame>
        <p:sp>
          <p:nvSpPr>
            <p:cNvPr id="1062" name="Line 755"/>
            <p:cNvSpPr>
              <a:spLocks noChangeShapeType="1"/>
            </p:cNvSpPr>
            <p:nvPr/>
          </p:nvSpPr>
          <p:spPr bwMode="auto">
            <a:xfrm>
              <a:off x="4332288" y="3660775"/>
              <a:ext cx="169862" cy="317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1038" name="Object 756"/>
            <p:cNvGraphicFramePr>
              <a:graphicFrameLocks noChangeAspect="1"/>
            </p:cNvGraphicFramePr>
            <p:nvPr/>
          </p:nvGraphicFramePr>
          <p:xfrm>
            <a:off x="4132263" y="4651375"/>
            <a:ext cx="4040187" cy="4227513"/>
          </p:xfrm>
          <a:graphic>
            <a:graphicData uri="http://schemas.openxmlformats.org/presentationml/2006/ole">
              <p:oleObj spid="_x0000_s1038" name="Document" r:id="rId19" imgW="7024754" imgH="7349751" progId="Word.Document.8">
                <p:embed/>
              </p:oleObj>
            </a:graphicData>
          </a:graphic>
        </p:graphicFrame>
        <p:sp>
          <p:nvSpPr>
            <p:cNvPr id="41" name="TextBox 40"/>
            <p:cNvSpPr txBox="1"/>
            <p:nvPr/>
          </p:nvSpPr>
          <p:spPr>
            <a:xfrm>
              <a:off x="3854115" y="40099"/>
              <a:ext cx="5490411" cy="33855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err="1" smtClean="0"/>
                <a:t>MasterPact</a:t>
              </a:r>
              <a:r>
                <a:rPr lang="en-US" sz="1600" dirty="0" smtClean="0"/>
                <a:t> NW/NT Cat. Numbering System Based on PLS007</a:t>
              </a:r>
              <a:endParaRPr lang="en-US" sz="1600" dirty="0"/>
            </a:p>
          </p:txBody>
        </p:sp>
      </p:grp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/>
          <p:cNvGrpSpPr/>
          <p:nvPr/>
        </p:nvGrpSpPr>
        <p:grpSpPr>
          <a:xfrm>
            <a:off x="-719138" y="40099"/>
            <a:ext cx="16248063" cy="9340439"/>
            <a:chOff x="-719138" y="40099"/>
            <a:chExt cx="16248063" cy="9340439"/>
          </a:xfrm>
        </p:grpSpPr>
        <p:graphicFrame>
          <p:nvGraphicFramePr>
            <p:cNvPr id="2050" name="Object 2">
              <a:hlinkClick r:id="" action="ppaction://ole?verb=0"/>
            </p:cNvPr>
            <p:cNvGraphicFramePr>
              <a:graphicFrameLocks/>
            </p:cNvGraphicFramePr>
            <p:nvPr/>
          </p:nvGraphicFramePr>
          <p:xfrm>
            <a:off x="1239838" y="3562350"/>
            <a:ext cx="1887537" cy="2298700"/>
          </p:xfrm>
          <a:graphic>
            <a:graphicData uri="http://schemas.openxmlformats.org/presentationml/2006/ole">
              <p:oleObj spid="_x0000_s2050" name="Worksheet" r:id="rId4" imgW="3060000" imgH="3276000" progId="Excel.Sheet.8">
                <p:embed/>
              </p:oleObj>
            </a:graphicData>
          </a:graphic>
        </p:graphicFrame>
        <p:graphicFrame>
          <p:nvGraphicFramePr>
            <p:cNvPr id="2051" name="Object 18">
              <a:hlinkClick r:id="" action="ppaction://ole?verb=0"/>
            </p:cNvPr>
            <p:cNvGraphicFramePr>
              <a:graphicFrameLocks/>
            </p:cNvGraphicFramePr>
            <p:nvPr/>
          </p:nvGraphicFramePr>
          <p:xfrm>
            <a:off x="6942138" y="1196975"/>
            <a:ext cx="273050" cy="347663"/>
          </p:xfrm>
          <a:graphic>
            <a:graphicData uri="http://schemas.openxmlformats.org/presentationml/2006/ole">
              <p:oleObj spid="_x0000_s2051" name="Worksheet" r:id="rId5" imgW="142857" imgH="171429" progId="Excel.Sheet.8">
                <p:embed/>
              </p:oleObj>
            </a:graphicData>
          </a:graphic>
        </p:graphicFrame>
        <p:sp>
          <p:nvSpPr>
            <p:cNvPr id="2068" name="Text Box 32"/>
            <p:cNvSpPr txBox="1">
              <a:spLocks noChangeArrowheads="1"/>
            </p:cNvSpPr>
            <p:nvPr/>
          </p:nvSpPr>
          <p:spPr bwMode="auto">
            <a:xfrm>
              <a:off x="434975" y="8797925"/>
              <a:ext cx="10958513" cy="58261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112494" tIns="56247" rIns="112494" bIns="56247">
              <a:spAutoFit/>
            </a:bodyPr>
            <a:lstStyle/>
            <a:p>
              <a:pPr defTabSz="1125538">
                <a:spcBef>
                  <a:spcPct val="50000"/>
                </a:spcBef>
              </a:pPr>
              <a:endParaRPr lang="en-US" sz="3100"/>
            </a:p>
          </p:txBody>
        </p:sp>
        <p:sp>
          <p:nvSpPr>
            <p:cNvPr id="2069" name="Text Box 35"/>
            <p:cNvSpPr txBox="1">
              <a:spLocks noChangeArrowheads="1"/>
            </p:cNvSpPr>
            <p:nvPr/>
          </p:nvSpPr>
          <p:spPr bwMode="auto">
            <a:xfrm>
              <a:off x="10764838" y="463550"/>
              <a:ext cx="846137" cy="2476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112494" tIns="56247" rIns="112494" bIns="56247">
              <a:spAutoFit/>
            </a:bodyPr>
            <a:lstStyle/>
            <a:p>
              <a:pPr defTabSz="1125538">
                <a:spcBef>
                  <a:spcPct val="50000"/>
                </a:spcBef>
              </a:pPr>
              <a:r>
                <a:rPr lang="en-US" sz="900"/>
                <a:t>Page 2 0f 2</a:t>
              </a:r>
            </a:p>
          </p:txBody>
        </p:sp>
        <p:grpSp>
          <p:nvGrpSpPr>
            <p:cNvPr id="2070" name="Group 113"/>
            <p:cNvGrpSpPr>
              <a:grpSpLocks/>
            </p:cNvGrpSpPr>
            <p:nvPr/>
          </p:nvGrpSpPr>
          <p:grpSpPr bwMode="auto">
            <a:xfrm>
              <a:off x="387350" y="3651250"/>
              <a:ext cx="2203450" cy="3424238"/>
              <a:chOff x="170" y="750"/>
              <a:chExt cx="1042" cy="1620"/>
            </a:xfrm>
          </p:grpSpPr>
          <p:sp>
            <p:nvSpPr>
              <p:cNvPr id="2090" name="Rectangle 37"/>
              <p:cNvSpPr>
                <a:spLocks noChangeArrowheads="1"/>
              </p:cNvSpPr>
              <p:nvPr/>
            </p:nvSpPr>
            <p:spPr bwMode="auto">
              <a:xfrm>
                <a:off x="533" y="1169"/>
                <a:ext cx="15" cy="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1125538"/>
                <a:r>
                  <a:rPr lang="en-US" sz="900">
                    <a:solidFill>
                      <a:srgbClr val="000000"/>
                    </a:solidFill>
                    <a:latin typeface="Arial" pitchFamily="34" charset="0"/>
                  </a:rPr>
                  <a:t> </a:t>
                </a:r>
                <a:endParaRPr lang="en-US" sz="3100"/>
              </a:p>
            </p:txBody>
          </p:sp>
          <p:sp>
            <p:nvSpPr>
              <p:cNvPr id="2091" name="Rectangle 42"/>
              <p:cNvSpPr>
                <a:spLocks noChangeArrowheads="1"/>
              </p:cNvSpPr>
              <p:nvPr/>
            </p:nvSpPr>
            <p:spPr bwMode="auto">
              <a:xfrm>
                <a:off x="533" y="1541"/>
                <a:ext cx="15" cy="6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1125538"/>
                <a:r>
                  <a:rPr lang="en-US" sz="900">
                    <a:solidFill>
                      <a:srgbClr val="000000"/>
                    </a:solidFill>
                    <a:latin typeface="Arial" pitchFamily="34" charset="0"/>
                  </a:rPr>
                  <a:t> </a:t>
                </a:r>
                <a:endParaRPr lang="en-US" sz="3100"/>
              </a:p>
            </p:txBody>
          </p:sp>
          <p:sp>
            <p:nvSpPr>
              <p:cNvPr id="2092" name="Rectangle 44"/>
              <p:cNvSpPr>
                <a:spLocks noChangeArrowheads="1"/>
              </p:cNvSpPr>
              <p:nvPr/>
            </p:nvSpPr>
            <p:spPr bwMode="auto">
              <a:xfrm>
                <a:off x="912" y="1541"/>
                <a:ext cx="15" cy="6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1125538"/>
                <a:r>
                  <a:rPr lang="en-US" sz="900">
                    <a:solidFill>
                      <a:srgbClr val="000000"/>
                    </a:solidFill>
                    <a:latin typeface="Arial" pitchFamily="34" charset="0"/>
                  </a:rPr>
                  <a:t>.</a:t>
                </a:r>
                <a:endParaRPr lang="en-US" sz="3100"/>
              </a:p>
            </p:txBody>
          </p:sp>
          <p:graphicFrame>
            <p:nvGraphicFramePr>
              <p:cNvPr id="2066" name="Object 65">
                <a:hlinkClick r:id="" action="ppaction://ole?verb=0"/>
              </p:cNvPr>
              <p:cNvGraphicFramePr>
                <a:graphicFrameLocks/>
              </p:cNvGraphicFramePr>
              <p:nvPr/>
            </p:nvGraphicFramePr>
            <p:xfrm>
              <a:off x="533" y="750"/>
              <a:ext cx="125" cy="146"/>
            </p:xfrm>
            <a:graphic>
              <a:graphicData uri="http://schemas.openxmlformats.org/presentationml/2006/ole">
                <p:oleObj spid="_x0000_s2066" name="Worksheet" r:id="rId6" imgW="142857" imgH="171429" progId="Excel.Sheet.8">
                  <p:embed/>
                </p:oleObj>
              </a:graphicData>
            </a:graphic>
          </p:graphicFrame>
          <p:sp>
            <p:nvSpPr>
              <p:cNvPr id="2093" name="Freeform 66"/>
              <p:cNvSpPr>
                <a:spLocks/>
              </p:cNvSpPr>
              <p:nvPr/>
            </p:nvSpPr>
            <p:spPr bwMode="auto">
              <a:xfrm>
                <a:off x="588" y="902"/>
                <a:ext cx="47" cy="332"/>
              </a:xfrm>
              <a:custGeom>
                <a:avLst/>
                <a:gdLst>
                  <a:gd name="T0" fmla="*/ 0 w 1"/>
                  <a:gd name="T1" fmla="*/ 0 h 1841"/>
                  <a:gd name="T2" fmla="*/ 0 w 1"/>
                  <a:gd name="T3" fmla="*/ 60 h 1841"/>
                  <a:gd name="T4" fmla="*/ 0 60000 65536"/>
                  <a:gd name="T5" fmla="*/ 0 60000 65536"/>
                  <a:gd name="T6" fmla="*/ 0 w 1"/>
                  <a:gd name="T7" fmla="*/ 0 h 1841"/>
                  <a:gd name="T8" fmla="*/ 1 w 1"/>
                  <a:gd name="T9" fmla="*/ 1841 h 184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" h="1841">
                    <a:moveTo>
                      <a:pt x="0" y="0"/>
                    </a:moveTo>
                    <a:lnTo>
                      <a:pt x="0" y="1840"/>
                    </a:lnTo>
                  </a:path>
                </a:pathLst>
              </a:custGeom>
              <a:noFill/>
              <a:ln w="254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graphicFrame>
            <p:nvGraphicFramePr>
              <p:cNvPr id="2067" name="Object 74">
                <a:hlinkClick r:id="" action="ppaction://ole?verb=0"/>
              </p:cNvPr>
              <p:cNvGraphicFramePr>
                <a:graphicFrameLocks/>
              </p:cNvGraphicFramePr>
              <p:nvPr/>
            </p:nvGraphicFramePr>
            <p:xfrm>
              <a:off x="170" y="1158"/>
              <a:ext cx="1042" cy="1212"/>
            </p:xfrm>
            <a:graphic>
              <a:graphicData uri="http://schemas.openxmlformats.org/presentationml/2006/ole">
                <p:oleObj spid="_x0000_s2067" name="Worksheet" r:id="rId7" imgW="1380952" imgH="1504762" progId="Excel.Sheet.8">
                  <p:embed/>
                </p:oleObj>
              </a:graphicData>
            </a:graphic>
          </p:graphicFrame>
          <p:sp>
            <p:nvSpPr>
              <p:cNvPr id="2094" name="Freeform 82"/>
              <p:cNvSpPr>
                <a:spLocks/>
              </p:cNvSpPr>
              <p:nvPr/>
            </p:nvSpPr>
            <p:spPr bwMode="auto">
              <a:xfrm>
                <a:off x="590" y="1014"/>
                <a:ext cx="47" cy="171"/>
              </a:xfrm>
              <a:custGeom>
                <a:avLst/>
                <a:gdLst>
                  <a:gd name="T0" fmla="*/ 0 w 1"/>
                  <a:gd name="T1" fmla="*/ 0 h 132"/>
                  <a:gd name="T2" fmla="*/ 0 w 1"/>
                  <a:gd name="T3" fmla="*/ 220 h 132"/>
                  <a:gd name="T4" fmla="*/ 0 60000 65536"/>
                  <a:gd name="T5" fmla="*/ 0 60000 65536"/>
                  <a:gd name="T6" fmla="*/ 0 w 1"/>
                  <a:gd name="T7" fmla="*/ 0 h 132"/>
                  <a:gd name="T8" fmla="*/ 1 w 1"/>
                  <a:gd name="T9" fmla="*/ 132 h 13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" h="132">
                    <a:moveTo>
                      <a:pt x="0" y="0"/>
                    </a:moveTo>
                    <a:lnTo>
                      <a:pt x="0" y="131"/>
                    </a:lnTo>
                  </a:path>
                </a:pathLst>
              </a:custGeom>
              <a:noFill/>
              <a:ln w="254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aphicFrame>
          <p:nvGraphicFramePr>
            <p:cNvPr id="2053" name="Object 84">
              <a:hlinkClick r:id="" action="ppaction://ole?verb=0"/>
            </p:cNvPr>
            <p:cNvGraphicFramePr>
              <a:graphicFrameLocks/>
            </p:cNvGraphicFramePr>
            <p:nvPr/>
          </p:nvGraphicFramePr>
          <p:xfrm>
            <a:off x="10275888" y="1573213"/>
            <a:ext cx="284162" cy="346075"/>
          </p:xfrm>
          <a:graphic>
            <a:graphicData uri="http://schemas.openxmlformats.org/presentationml/2006/ole">
              <p:oleObj spid="_x0000_s2053" name="Worksheet" r:id="rId8" imgW="142857" imgH="171429" progId="Excel.Sheet.8">
                <p:embed/>
              </p:oleObj>
            </a:graphicData>
          </a:graphic>
        </p:graphicFrame>
        <p:sp>
          <p:nvSpPr>
            <p:cNvPr id="2071" name="Freeform 85"/>
            <p:cNvSpPr>
              <a:spLocks/>
            </p:cNvSpPr>
            <p:nvPr/>
          </p:nvSpPr>
          <p:spPr bwMode="auto">
            <a:xfrm flipH="1">
              <a:off x="10333038" y="1925638"/>
              <a:ext cx="100012" cy="414337"/>
            </a:xfrm>
            <a:custGeom>
              <a:avLst/>
              <a:gdLst>
                <a:gd name="T0" fmla="*/ 0 w 1"/>
                <a:gd name="T1" fmla="*/ 0 h 132"/>
                <a:gd name="T2" fmla="*/ 0 w 1"/>
                <a:gd name="T3" fmla="*/ 1290716051 h 132"/>
                <a:gd name="T4" fmla="*/ 0 60000 65536"/>
                <a:gd name="T5" fmla="*/ 0 60000 65536"/>
                <a:gd name="T6" fmla="*/ 0 w 1"/>
                <a:gd name="T7" fmla="*/ 0 h 132"/>
                <a:gd name="T8" fmla="*/ 1 w 1"/>
                <a:gd name="T9" fmla="*/ 132 h 13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32">
                  <a:moveTo>
                    <a:pt x="0" y="0"/>
                  </a:moveTo>
                  <a:lnTo>
                    <a:pt x="0" y="131"/>
                  </a:lnTo>
                </a:path>
              </a:pathLst>
            </a:custGeom>
            <a:noFill/>
            <a:ln w="25400" cap="rnd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2054" name="Object 94"/>
            <p:cNvGraphicFramePr>
              <a:graphicFrameLocks noChangeAspect="1"/>
            </p:cNvGraphicFramePr>
            <p:nvPr/>
          </p:nvGraphicFramePr>
          <p:xfrm>
            <a:off x="8218488" y="2390775"/>
            <a:ext cx="7310437" cy="346075"/>
          </p:xfrm>
          <a:graphic>
            <a:graphicData uri="http://schemas.openxmlformats.org/presentationml/2006/ole">
              <p:oleObj spid="_x0000_s2054" name="Document" r:id="rId9" imgW="5486400" imgH="518040" progId="Word.Document.8">
                <p:embed/>
              </p:oleObj>
            </a:graphicData>
          </a:graphic>
        </p:graphicFrame>
        <p:graphicFrame>
          <p:nvGraphicFramePr>
            <p:cNvPr id="2055" name="Object 95"/>
            <p:cNvGraphicFramePr>
              <a:graphicFrameLocks noChangeAspect="1"/>
            </p:cNvGraphicFramePr>
            <p:nvPr/>
          </p:nvGraphicFramePr>
          <p:xfrm>
            <a:off x="7697788" y="2341563"/>
            <a:ext cx="4481512" cy="3073400"/>
          </p:xfrm>
          <a:graphic>
            <a:graphicData uri="http://schemas.openxmlformats.org/presentationml/2006/ole">
              <p:oleObj spid="_x0000_s2055" name="Document" r:id="rId10" imgW="31752381" imgH="23609524" progId="Word.Document.8">
                <p:embed/>
              </p:oleObj>
            </a:graphicData>
          </a:graphic>
        </p:graphicFrame>
        <p:sp>
          <p:nvSpPr>
            <p:cNvPr id="2072" name="Freeform 9"/>
            <p:cNvSpPr>
              <a:spLocks/>
            </p:cNvSpPr>
            <p:nvPr/>
          </p:nvSpPr>
          <p:spPr bwMode="auto">
            <a:xfrm flipH="1">
              <a:off x="3441700" y="1538288"/>
              <a:ext cx="119063" cy="215900"/>
            </a:xfrm>
            <a:custGeom>
              <a:avLst/>
              <a:gdLst>
                <a:gd name="T0" fmla="*/ 0 w 1"/>
                <a:gd name="T1" fmla="*/ 0 h 1047"/>
                <a:gd name="T2" fmla="*/ 0 w 1"/>
                <a:gd name="T3" fmla="*/ 44477867 h 1047"/>
                <a:gd name="T4" fmla="*/ 0 60000 65536"/>
                <a:gd name="T5" fmla="*/ 0 60000 65536"/>
                <a:gd name="T6" fmla="*/ 0 w 1"/>
                <a:gd name="T7" fmla="*/ 0 h 1047"/>
                <a:gd name="T8" fmla="*/ 1 w 1"/>
                <a:gd name="T9" fmla="*/ 1047 h 104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047">
                  <a:moveTo>
                    <a:pt x="0" y="0"/>
                  </a:moveTo>
                  <a:lnTo>
                    <a:pt x="0" y="1046"/>
                  </a:lnTo>
                </a:path>
              </a:pathLst>
            </a:custGeom>
            <a:noFill/>
            <a:ln w="25400" cap="rnd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73" name="Freeform 10"/>
            <p:cNvSpPr>
              <a:spLocks/>
            </p:cNvSpPr>
            <p:nvPr/>
          </p:nvSpPr>
          <p:spPr bwMode="auto">
            <a:xfrm flipH="1">
              <a:off x="6961188" y="1522413"/>
              <a:ext cx="115887" cy="238125"/>
            </a:xfrm>
            <a:custGeom>
              <a:avLst/>
              <a:gdLst>
                <a:gd name="T0" fmla="*/ 0 w 1"/>
                <a:gd name="T1" fmla="*/ 0 h 410"/>
                <a:gd name="T2" fmla="*/ 0 w 1"/>
                <a:gd name="T3" fmla="*/ 137963812 h 410"/>
                <a:gd name="T4" fmla="*/ 0 60000 65536"/>
                <a:gd name="T5" fmla="*/ 0 60000 65536"/>
                <a:gd name="T6" fmla="*/ 0 w 1"/>
                <a:gd name="T7" fmla="*/ 0 h 410"/>
                <a:gd name="T8" fmla="*/ 1 w 1"/>
                <a:gd name="T9" fmla="*/ 410 h 41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410">
                  <a:moveTo>
                    <a:pt x="0" y="0"/>
                  </a:moveTo>
                  <a:lnTo>
                    <a:pt x="0" y="409"/>
                  </a:lnTo>
                </a:path>
              </a:pathLst>
            </a:custGeom>
            <a:noFill/>
            <a:ln w="25400" cap="rnd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74" name="Rectangle 55"/>
            <p:cNvSpPr>
              <a:spLocks noChangeArrowheads="1"/>
            </p:cNvSpPr>
            <p:nvPr/>
          </p:nvSpPr>
          <p:spPr bwMode="auto">
            <a:xfrm>
              <a:off x="6172200" y="1612900"/>
              <a:ext cx="38100" cy="168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1254125"/>
              <a:r>
                <a:rPr lang="en-US" sz="1100">
                  <a:solidFill>
                    <a:srgbClr val="000000"/>
                  </a:solidFill>
                  <a:latin typeface="Arial" pitchFamily="34" charset="0"/>
                </a:rPr>
                <a:t> </a:t>
              </a:r>
              <a:endParaRPr lang="en-US"/>
            </a:p>
          </p:txBody>
        </p:sp>
        <p:sp>
          <p:nvSpPr>
            <p:cNvPr id="2075" name="Rectangle 58"/>
            <p:cNvSpPr>
              <a:spLocks noChangeArrowheads="1"/>
            </p:cNvSpPr>
            <p:nvPr/>
          </p:nvSpPr>
          <p:spPr bwMode="auto">
            <a:xfrm>
              <a:off x="6800850" y="2198688"/>
              <a:ext cx="38100" cy="168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1254125"/>
              <a:r>
                <a:rPr lang="en-US" sz="1100">
                  <a:solidFill>
                    <a:srgbClr val="000000"/>
                  </a:solidFill>
                  <a:latin typeface="Arial" pitchFamily="34" charset="0"/>
                </a:rPr>
                <a:t> </a:t>
              </a:r>
              <a:endParaRPr lang="en-US"/>
            </a:p>
          </p:txBody>
        </p:sp>
        <p:sp>
          <p:nvSpPr>
            <p:cNvPr id="2076" name="Rectangle 27"/>
            <p:cNvSpPr>
              <a:spLocks noChangeArrowheads="1"/>
            </p:cNvSpPr>
            <p:nvPr/>
          </p:nvSpPr>
          <p:spPr bwMode="auto">
            <a:xfrm>
              <a:off x="4278313" y="2713038"/>
              <a:ext cx="63500" cy="1365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1125538"/>
              <a:r>
                <a:rPr lang="en-US" sz="900">
                  <a:solidFill>
                    <a:srgbClr val="000000"/>
                  </a:solidFill>
                  <a:latin typeface="Arial" pitchFamily="34" charset="0"/>
                </a:rPr>
                <a:t>  </a:t>
              </a:r>
              <a:endParaRPr lang="en-US" sz="3100"/>
            </a:p>
          </p:txBody>
        </p:sp>
        <p:sp>
          <p:nvSpPr>
            <p:cNvPr id="2077" name="Rectangle 30"/>
            <p:cNvSpPr>
              <a:spLocks noChangeArrowheads="1"/>
            </p:cNvSpPr>
            <p:nvPr/>
          </p:nvSpPr>
          <p:spPr bwMode="auto">
            <a:xfrm>
              <a:off x="4278313" y="3186113"/>
              <a:ext cx="31750" cy="1365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1125538"/>
              <a:r>
                <a:rPr lang="en-US" sz="900">
                  <a:solidFill>
                    <a:srgbClr val="000000"/>
                  </a:solidFill>
                  <a:latin typeface="Arial" pitchFamily="34" charset="0"/>
                </a:rPr>
                <a:t> </a:t>
              </a:r>
              <a:endParaRPr lang="en-US" sz="3100"/>
            </a:p>
          </p:txBody>
        </p:sp>
        <p:graphicFrame>
          <p:nvGraphicFramePr>
            <p:cNvPr id="2056" name="Object 17">
              <a:hlinkClick r:id="" action="ppaction://ole?verb=0"/>
            </p:cNvPr>
            <p:cNvGraphicFramePr>
              <a:graphicFrameLocks/>
            </p:cNvGraphicFramePr>
            <p:nvPr/>
          </p:nvGraphicFramePr>
          <p:xfrm>
            <a:off x="3432175" y="1203325"/>
            <a:ext cx="285750" cy="338138"/>
          </p:xfrm>
          <a:graphic>
            <a:graphicData uri="http://schemas.openxmlformats.org/presentationml/2006/ole">
              <p:oleObj spid="_x0000_s2056" name="Worksheet" r:id="rId11" imgW="142857" imgH="171429" progId="Excel.Sheet.8">
                <p:embed/>
              </p:oleObj>
            </a:graphicData>
          </a:graphic>
        </p:graphicFrame>
        <p:sp>
          <p:nvSpPr>
            <p:cNvPr id="2078" name="Line 69"/>
            <p:cNvSpPr>
              <a:spLocks noChangeShapeType="1"/>
            </p:cNvSpPr>
            <p:nvPr/>
          </p:nvSpPr>
          <p:spPr bwMode="auto">
            <a:xfrm>
              <a:off x="3751263" y="1358900"/>
              <a:ext cx="2952750" cy="15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79" name="Freeform 8"/>
            <p:cNvSpPr>
              <a:spLocks/>
            </p:cNvSpPr>
            <p:nvPr/>
          </p:nvSpPr>
          <p:spPr bwMode="auto">
            <a:xfrm>
              <a:off x="4024313" y="5124450"/>
              <a:ext cx="2827337" cy="128588"/>
            </a:xfrm>
            <a:custGeom>
              <a:avLst/>
              <a:gdLst>
                <a:gd name="T0" fmla="*/ 0 w 1"/>
                <a:gd name="T1" fmla="*/ 0 h 2547"/>
                <a:gd name="T2" fmla="*/ 0 w 1"/>
                <a:gd name="T3" fmla="*/ 6489377 h 2547"/>
                <a:gd name="T4" fmla="*/ 0 60000 65536"/>
                <a:gd name="T5" fmla="*/ 0 60000 65536"/>
                <a:gd name="T6" fmla="*/ 0 w 1"/>
                <a:gd name="T7" fmla="*/ 0 h 2547"/>
                <a:gd name="T8" fmla="*/ 1 w 1"/>
                <a:gd name="T9" fmla="*/ 2547 h 254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2547">
                  <a:moveTo>
                    <a:pt x="0" y="0"/>
                  </a:moveTo>
                  <a:lnTo>
                    <a:pt x="0" y="2546"/>
                  </a:lnTo>
                </a:path>
              </a:pathLst>
            </a:custGeom>
            <a:noFill/>
            <a:ln w="25400" cap="rnd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2057" name="Object 16">
              <a:hlinkClick r:id="" action="ppaction://ole?verb=0"/>
            </p:cNvPr>
            <p:cNvGraphicFramePr>
              <a:graphicFrameLocks/>
            </p:cNvGraphicFramePr>
            <p:nvPr/>
          </p:nvGraphicFramePr>
          <p:xfrm>
            <a:off x="3890963" y="4762500"/>
            <a:ext cx="276225" cy="328613"/>
          </p:xfrm>
          <a:graphic>
            <a:graphicData uri="http://schemas.openxmlformats.org/presentationml/2006/ole">
              <p:oleObj spid="_x0000_s2057" name="Worksheet" r:id="rId12" imgW="142857" imgH="171429" progId="Excel.Sheet.8">
                <p:embed/>
              </p:oleObj>
            </a:graphicData>
          </a:graphic>
        </p:graphicFrame>
        <p:sp>
          <p:nvSpPr>
            <p:cNvPr id="2080" name="Rectangle 34"/>
            <p:cNvSpPr>
              <a:spLocks noChangeArrowheads="1"/>
            </p:cNvSpPr>
            <p:nvPr/>
          </p:nvSpPr>
          <p:spPr bwMode="auto">
            <a:xfrm>
              <a:off x="1954213" y="8888413"/>
              <a:ext cx="10698162" cy="24923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111324" tIns="54684" rIns="111324" bIns="54684">
              <a:spAutoFit/>
            </a:bodyPr>
            <a:lstStyle/>
            <a:p>
              <a:pPr defTabSz="1125538"/>
              <a:r>
                <a:rPr lang="en-US" sz="900" dirty="0"/>
                <a:t>				PLS007 Rev </a:t>
              </a:r>
              <a:r>
                <a:rPr lang="en-US" sz="900" dirty="0" smtClean="0"/>
                <a:t>25 </a:t>
              </a:r>
              <a:r>
                <a:rPr lang="en-US" sz="900" dirty="0"/>
                <a:t>PPT				7-08-2014</a:t>
              </a:r>
            </a:p>
          </p:txBody>
        </p:sp>
        <p:graphicFrame>
          <p:nvGraphicFramePr>
            <p:cNvPr id="2058" name="Object 80">
              <a:hlinkClick r:id="" action="ppaction://ole?verb=0"/>
            </p:cNvPr>
            <p:cNvGraphicFramePr>
              <a:graphicFrameLocks/>
            </p:cNvGraphicFramePr>
            <p:nvPr/>
          </p:nvGraphicFramePr>
          <p:xfrm>
            <a:off x="6610350" y="5911850"/>
            <a:ext cx="282575" cy="347663"/>
          </p:xfrm>
          <a:graphic>
            <a:graphicData uri="http://schemas.openxmlformats.org/presentationml/2006/ole">
              <p:oleObj spid="_x0000_s2058" name="Worksheet" r:id="rId13" imgW="142857" imgH="171429" progId="Excel.Sheet.8">
                <p:embed/>
              </p:oleObj>
            </a:graphicData>
          </a:graphic>
        </p:graphicFrame>
        <p:sp>
          <p:nvSpPr>
            <p:cNvPr id="2081" name="Freeform 81"/>
            <p:cNvSpPr>
              <a:spLocks/>
            </p:cNvSpPr>
            <p:nvPr/>
          </p:nvSpPr>
          <p:spPr bwMode="auto">
            <a:xfrm>
              <a:off x="6732588" y="6267450"/>
              <a:ext cx="130175" cy="657225"/>
            </a:xfrm>
            <a:custGeom>
              <a:avLst/>
              <a:gdLst>
                <a:gd name="T0" fmla="*/ 0 w 1"/>
                <a:gd name="T1" fmla="*/ 0 h 132"/>
                <a:gd name="T2" fmla="*/ 0 w 1"/>
                <a:gd name="T3" fmla="*/ 2147483647 h 132"/>
                <a:gd name="T4" fmla="*/ 0 60000 65536"/>
                <a:gd name="T5" fmla="*/ 0 60000 65536"/>
                <a:gd name="T6" fmla="*/ 0 w 1"/>
                <a:gd name="T7" fmla="*/ 0 h 132"/>
                <a:gd name="T8" fmla="*/ 1 w 1"/>
                <a:gd name="T9" fmla="*/ 132 h 13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32">
                  <a:moveTo>
                    <a:pt x="0" y="0"/>
                  </a:moveTo>
                  <a:lnTo>
                    <a:pt x="0" y="131"/>
                  </a:lnTo>
                </a:path>
              </a:pathLst>
            </a:custGeom>
            <a:noFill/>
            <a:ln w="25400" cap="rnd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2059" name="Object 87">
              <a:hlinkClick r:id="" action="ppaction://ole?verb=0"/>
            </p:cNvPr>
            <p:cNvGraphicFramePr>
              <a:graphicFrameLocks/>
            </p:cNvGraphicFramePr>
            <p:nvPr/>
          </p:nvGraphicFramePr>
          <p:xfrm>
            <a:off x="8750300" y="5365750"/>
            <a:ext cx="282575" cy="360363"/>
          </p:xfrm>
          <a:graphic>
            <a:graphicData uri="http://schemas.openxmlformats.org/presentationml/2006/ole">
              <p:oleObj spid="_x0000_s2059" name="Worksheet" r:id="rId14" imgW="142857" imgH="171429" progId="Excel.Sheet.8">
                <p:embed/>
              </p:oleObj>
            </a:graphicData>
          </a:graphic>
        </p:graphicFrame>
        <p:sp>
          <p:nvSpPr>
            <p:cNvPr id="2082" name="Line 88"/>
            <p:cNvSpPr>
              <a:spLocks noChangeShapeType="1"/>
            </p:cNvSpPr>
            <p:nvPr/>
          </p:nvSpPr>
          <p:spPr bwMode="auto">
            <a:xfrm>
              <a:off x="9028113" y="5548313"/>
              <a:ext cx="12954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2060" name="Object 89">
              <a:hlinkClick r:id="" action="ppaction://ole?verb=0"/>
            </p:cNvPr>
            <p:cNvGraphicFramePr>
              <a:graphicFrameLocks/>
            </p:cNvGraphicFramePr>
            <p:nvPr/>
          </p:nvGraphicFramePr>
          <p:xfrm>
            <a:off x="10331450" y="5337175"/>
            <a:ext cx="269875" cy="349250"/>
          </p:xfrm>
          <a:graphic>
            <a:graphicData uri="http://schemas.openxmlformats.org/presentationml/2006/ole">
              <p:oleObj spid="_x0000_s2060" name="Worksheet" r:id="rId15" imgW="142857" imgH="171429" progId="Excel.Sheet.8">
                <p:embed/>
              </p:oleObj>
            </a:graphicData>
          </a:graphic>
        </p:graphicFrame>
        <p:sp>
          <p:nvSpPr>
            <p:cNvPr id="2083" name="Freeform 90"/>
            <p:cNvSpPr>
              <a:spLocks/>
            </p:cNvSpPr>
            <p:nvPr/>
          </p:nvSpPr>
          <p:spPr bwMode="auto">
            <a:xfrm>
              <a:off x="9582150" y="5575300"/>
              <a:ext cx="111125" cy="285750"/>
            </a:xfrm>
            <a:custGeom>
              <a:avLst/>
              <a:gdLst>
                <a:gd name="T0" fmla="*/ 0 w 1"/>
                <a:gd name="T1" fmla="*/ 0 h 132"/>
                <a:gd name="T2" fmla="*/ 0 w 1"/>
                <a:gd name="T3" fmla="*/ 613897061 h 132"/>
                <a:gd name="T4" fmla="*/ 0 60000 65536"/>
                <a:gd name="T5" fmla="*/ 0 60000 65536"/>
                <a:gd name="T6" fmla="*/ 0 w 1"/>
                <a:gd name="T7" fmla="*/ 0 h 132"/>
                <a:gd name="T8" fmla="*/ 1 w 1"/>
                <a:gd name="T9" fmla="*/ 132 h 13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32">
                  <a:moveTo>
                    <a:pt x="0" y="0"/>
                  </a:moveTo>
                  <a:lnTo>
                    <a:pt x="0" y="131"/>
                  </a:lnTo>
                </a:path>
              </a:pathLst>
            </a:custGeom>
            <a:noFill/>
            <a:ln w="25400" cap="rnd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2061" name="Object 104"/>
            <p:cNvGraphicFramePr>
              <a:graphicFrameLocks noChangeAspect="1"/>
            </p:cNvGraphicFramePr>
            <p:nvPr/>
          </p:nvGraphicFramePr>
          <p:xfrm>
            <a:off x="1757363" y="6964363"/>
            <a:ext cx="5994400" cy="2011362"/>
          </p:xfrm>
          <a:graphic>
            <a:graphicData uri="http://schemas.openxmlformats.org/presentationml/2006/ole">
              <p:oleObj spid="_x0000_s2061" name="Document" r:id="rId16" imgW="5965170" imgH="2760939" progId="Word.Document.8">
                <p:embed/>
              </p:oleObj>
            </a:graphicData>
          </a:graphic>
        </p:graphicFrame>
        <p:grpSp>
          <p:nvGrpSpPr>
            <p:cNvPr id="2084" name="Group 112"/>
            <p:cNvGrpSpPr>
              <a:grpSpLocks/>
            </p:cNvGrpSpPr>
            <p:nvPr/>
          </p:nvGrpSpPr>
          <p:grpSpPr bwMode="auto">
            <a:xfrm>
              <a:off x="-719138" y="520700"/>
              <a:ext cx="3556001" cy="3303588"/>
              <a:chOff x="0" y="148"/>
              <a:chExt cx="1880" cy="1562"/>
            </a:xfrm>
          </p:grpSpPr>
          <p:graphicFrame>
            <p:nvGraphicFramePr>
              <p:cNvPr id="2064" name="Object 108">
                <a:hlinkClick r:id="" action="ppaction://ole?verb=0"/>
              </p:cNvPr>
              <p:cNvGraphicFramePr>
                <a:graphicFrameLocks/>
              </p:cNvGraphicFramePr>
              <p:nvPr/>
            </p:nvGraphicFramePr>
            <p:xfrm>
              <a:off x="941" y="148"/>
              <a:ext cx="125" cy="146"/>
            </p:xfrm>
            <a:graphic>
              <a:graphicData uri="http://schemas.openxmlformats.org/presentationml/2006/ole">
                <p:oleObj spid="_x0000_s2064" name="Worksheet" r:id="rId17" imgW="142857" imgH="171429" progId="Excel.Sheet.8">
                  <p:embed/>
                </p:oleObj>
              </a:graphicData>
            </a:graphic>
          </p:graphicFrame>
          <p:sp>
            <p:nvSpPr>
              <p:cNvPr id="2089" name="Freeform 109"/>
              <p:cNvSpPr>
                <a:spLocks/>
              </p:cNvSpPr>
              <p:nvPr/>
            </p:nvSpPr>
            <p:spPr bwMode="auto">
              <a:xfrm>
                <a:off x="994" y="298"/>
                <a:ext cx="1" cy="117"/>
              </a:xfrm>
              <a:custGeom>
                <a:avLst/>
                <a:gdLst>
                  <a:gd name="T0" fmla="*/ 0 w 1"/>
                  <a:gd name="T1" fmla="*/ 0 h 132"/>
                  <a:gd name="T2" fmla="*/ 0 w 1"/>
                  <a:gd name="T3" fmla="*/ 103 h 132"/>
                  <a:gd name="T4" fmla="*/ 0 60000 65536"/>
                  <a:gd name="T5" fmla="*/ 0 60000 65536"/>
                  <a:gd name="T6" fmla="*/ 0 w 1"/>
                  <a:gd name="T7" fmla="*/ 0 h 132"/>
                  <a:gd name="T8" fmla="*/ 1 w 1"/>
                  <a:gd name="T9" fmla="*/ 132 h 13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" h="132">
                    <a:moveTo>
                      <a:pt x="0" y="0"/>
                    </a:moveTo>
                    <a:lnTo>
                      <a:pt x="0" y="131"/>
                    </a:lnTo>
                  </a:path>
                </a:pathLst>
              </a:custGeom>
              <a:noFill/>
              <a:ln w="254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graphicFrame>
            <p:nvGraphicFramePr>
              <p:cNvPr id="2065" name="Object 110"/>
              <p:cNvGraphicFramePr>
                <a:graphicFrameLocks noChangeAspect="1"/>
              </p:cNvGraphicFramePr>
              <p:nvPr/>
            </p:nvGraphicFramePr>
            <p:xfrm>
              <a:off x="0" y="421"/>
              <a:ext cx="1880" cy="1289"/>
            </p:xfrm>
            <a:graphic>
              <a:graphicData uri="http://schemas.openxmlformats.org/presentationml/2006/ole">
                <p:oleObj spid="_x0000_s2065" name="Document" r:id="rId18" imgW="5656127" imgH="3106396" progId="Word.Document.8">
                  <p:embed/>
                </p:oleObj>
              </a:graphicData>
            </a:graphic>
          </p:graphicFrame>
        </p:grpSp>
        <p:pic>
          <p:nvPicPr>
            <p:cNvPr id="2085" name="Picture 120"/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7493000" y="5868988"/>
              <a:ext cx="4978400" cy="167957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sp>
          <p:nvSpPr>
            <p:cNvPr id="2086" name="Line 121"/>
            <p:cNvSpPr>
              <a:spLocks noChangeShapeType="1"/>
            </p:cNvSpPr>
            <p:nvPr/>
          </p:nvSpPr>
          <p:spPr bwMode="auto">
            <a:xfrm>
              <a:off x="8047038" y="5861050"/>
              <a:ext cx="0" cy="1497013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87" name="Line 122"/>
            <p:cNvSpPr>
              <a:spLocks noChangeShapeType="1"/>
            </p:cNvSpPr>
            <p:nvPr/>
          </p:nvSpPr>
          <p:spPr bwMode="auto">
            <a:xfrm>
              <a:off x="7751763" y="7040563"/>
              <a:ext cx="4110037" cy="0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pic>
          <p:nvPicPr>
            <p:cNvPr id="2088" name="Picture 123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7794625" y="7385050"/>
              <a:ext cx="3192463" cy="147320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graphicFrame>
          <p:nvGraphicFramePr>
            <p:cNvPr id="2062" name="Object 125"/>
            <p:cNvGraphicFramePr>
              <a:graphicFrameLocks noChangeAspect="1"/>
            </p:cNvGraphicFramePr>
            <p:nvPr/>
          </p:nvGraphicFramePr>
          <p:xfrm>
            <a:off x="2141538" y="1757363"/>
            <a:ext cx="5846762" cy="2944812"/>
          </p:xfrm>
          <a:graphic>
            <a:graphicData uri="http://schemas.openxmlformats.org/presentationml/2006/ole">
              <p:oleObj spid="_x0000_s2062" name="Document" r:id="rId21" imgW="7029078" imgH="3377409" progId="Word.Document.8">
                <p:embed/>
              </p:oleObj>
            </a:graphicData>
          </a:graphic>
        </p:graphicFrame>
        <p:graphicFrame>
          <p:nvGraphicFramePr>
            <p:cNvPr id="2063" name="Object 127"/>
            <p:cNvGraphicFramePr>
              <a:graphicFrameLocks noChangeAspect="1"/>
            </p:cNvGraphicFramePr>
            <p:nvPr/>
          </p:nvGraphicFramePr>
          <p:xfrm>
            <a:off x="2286000" y="5248275"/>
            <a:ext cx="4105275" cy="1400175"/>
          </p:xfrm>
          <a:graphic>
            <a:graphicData uri="http://schemas.openxmlformats.org/presentationml/2006/ole">
              <p:oleObj spid="_x0000_s2063" name="Document" r:id="rId22" imgW="6352890" imgH="2971450" progId="Word.Document.8">
                <p:embed/>
              </p:oleObj>
            </a:graphicData>
          </a:graphic>
        </p:graphicFrame>
        <p:sp>
          <p:nvSpPr>
            <p:cNvPr id="47" name="TextBox 46"/>
            <p:cNvSpPr txBox="1"/>
            <p:nvPr/>
          </p:nvSpPr>
          <p:spPr>
            <a:xfrm>
              <a:off x="3854115" y="40099"/>
              <a:ext cx="5490411" cy="33855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err="1" smtClean="0"/>
                <a:t>MasterPact</a:t>
              </a:r>
              <a:r>
                <a:rPr lang="en-US" sz="1600" dirty="0" smtClean="0"/>
                <a:t> NW/NT Cat. Numbering System Based on PLS007</a:t>
              </a:r>
              <a:endParaRPr lang="en-US" sz="1600" dirty="0"/>
            </a:p>
          </p:txBody>
        </p:sp>
      </p:grpSp>
    </p:spTree>
  </p:cSld>
  <p:clrMapOvr>
    <a:masterClrMapping/>
  </p:clrMapOvr>
  <p:transition/>
</p:sld>
</file>

<file path=ppt/theme/theme1.xml><?xml version="1.0" encoding="utf-8"?>
<a:theme xmlns:a="http://schemas.openxmlformats.org/drawingml/2006/main" name="Plm-stds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Plm-stds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254125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254125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Plm-std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m-std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m-std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m-std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m-std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m-std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m-std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</TotalTime>
  <Pages>2</Pages>
  <Words>263</Words>
  <Application>Microsoft Office PowerPoint</Application>
  <PresentationFormat>Ledger Paper (11x17 in)</PresentationFormat>
  <Paragraphs>91</Paragraphs>
  <Slides>2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Plm-stds</vt:lpstr>
      <vt:lpstr>Worksheet</vt:lpstr>
      <vt:lpstr>Document</vt:lpstr>
      <vt:lpstr>Slide 1</vt:lpstr>
      <vt:lpstr>Slide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Square D Company</dc:creator>
  <cp:lastModifiedBy>Windows User</cp:lastModifiedBy>
  <cp:revision>78</cp:revision>
  <cp:lastPrinted>2004-12-03T17:42:35Z</cp:lastPrinted>
  <dcterms:created xsi:type="dcterms:W3CDTF">1998-08-13T13:42:36Z</dcterms:created>
  <dcterms:modified xsi:type="dcterms:W3CDTF">2015-11-17T14:00:14Z</dcterms:modified>
</cp:coreProperties>
</file>