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emf" ContentType="image/x-emf"/>
  <Default Extension="xls" ContentType="application/vnd.ms-exce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doc" ContentType="application/msword"/>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
  </p:notesMasterIdLst>
  <p:handoutMasterIdLst>
    <p:handoutMasterId r:id="rId7"/>
  </p:handoutMasterIdLst>
  <p:sldIdLst>
    <p:sldId id="256" r:id="rId2"/>
    <p:sldId id="259" r:id="rId3"/>
    <p:sldId id="257" r:id="rId4"/>
    <p:sldId id="258" r:id="rId5"/>
  </p:sldIdLst>
  <p:sldSz cx="10058400" cy="77724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A1BCBD"/>
    <a:srgbClr val="89D3D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9462" autoAdjust="0"/>
  </p:normalViewPr>
  <p:slideViewPr>
    <p:cSldViewPr snapToGrid="0">
      <p:cViewPr varScale="1">
        <p:scale>
          <a:sx n="109" d="100"/>
          <a:sy n="109" d="100"/>
        </p:scale>
        <p:origin x="-2094" y="-96"/>
      </p:cViewPr>
      <p:guideLst>
        <p:guide orient="horz" pos="2448"/>
        <p:guide pos="31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8.wmf"/><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wmf"/><Relationship Id="rId7" Type="http://schemas.openxmlformats.org/officeDocument/2006/relationships/image" Target="../media/image7.wmf"/><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image" Target="../media/image2.wmf"/><Relationship Id="rId16" Type="http://schemas.openxmlformats.org/officeDocument/2006/relationships/image" Target="../media/image16.emf"/><Relationship Id="rId1" Type="http://schemas.openxmlformats.org/officeDocument/2006/relationships/image" Target="../media/image1.wmf"/><Relationship Id="rId6" Type="http://schemas.openxmlformats.org/officeDocument/2006/relationships/image" Target="../media/image6.png"/><Relationship Id="rId11" Type="http://schemas.openxmlformats.org/officeDocument/2006/relationships/image" Target="../media/image11.wmf"/><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wmf"/><Relationship Id="rId19" Type="http://schemas.openxmlformats.org/officeDocument/2006/relationships/image" Target="../media/image19.emf"/><Relationship Id="rId4" Type="http://schemas.openxmlformats.org/officeDocument/2006/relationships/image" Target="../media/image4.wmf"/><Relationship Id="rId9" Type="http://schemas.openxmlformats.org/officeDocument/2006/relationships/image" Target="../media/image9.png"/><Relationship Id="rId14" Type="http://schemas.openxmlformats.org/officeDocument/2006/relationships/image" Target="../media/image14.png"/></Relationships>
</file>

<file path=ppt/drawings/_rels/vmlDrawing2.vml.rels><?xml version="1.0" encoding="UTF-8" standalone="yes"?>
<Relationships xmlns="http://schemas.openxmlformats.org/package/2006/relationships"><Relationship Id="rId8" Type="http://schemas.openxmlformats.org/officeDocument/2006/relationships/image" Target="../media/image26.wmf"/><Relationship Id="rId13" Type="http://schemas.openxmlformats.org/officeDocument/2006/relationships/image" Target="../media/image31.png"/><Relationship Id="rId18" Type="http://schemas.openxmlformats.org/officeDocument/2006/relationships/image" Target="../media/image19.emf"/><Relationship Id="rId3" Type="http://schemas.openxmlformats.org/officeDocument/2006/relationships/image" Target="../media/image21.wmf"/><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image" Target="../media/image20.png"/><Relationship Id="rId16" Type="http://schemas.openxmlformats.org/officeDocument/2006/relationships/image" Target="../media/image34.png"/><Relationship Id="rId1" Type="http://schemas.openxmlformats.org/officeDocument/2006/relationships/image" Target="../media/image1.wmf"/><Relationship Id="rId6" Type="http://schemas.openxmlformats.org/officeDocument/2006/relationships/image" Target="../media/image24.emf"/><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wmf"/><Relationship Id="rId19" Type="http://schemas.openxmlformats.org/officeDocument/2006/relationships/image" Target="../media/image36.png"/><Relationship Id="rId4" Type="http://schemas.openxmlformats.org/officeDocument/2006/relationships/image" Target="../media/image22.png"/><Relationship Id="rId9" Type="http://schemas.openxmlformats.org/officeDocument/2006/relationships/image" Target="../media/image27.wmf"/><Relationship Id="rId14" Type="http://schemas.openxmlformats.org/officeDocument/2006/relationships/image" Target="../media/image32.e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image" Target="../media/image37.png"/><Relationship Id="rId6" Type="http://schemas.openxmlformats.org/officeDocument/2006/relationships/image" Target="../media/image42.emf"/><Relationship Id="rId5" Type="http://schemas.openxmlformats.org/officeDocument/2006/relationships/image" Target="../media/image41.emf"/><Relationship Id="rId10" Type="http://schemas.openxmlformats.org/officeDocument/2006/relationships/image" Target="../media/image45.png"/><Relationship Id="rId4" Type="http://schemas.openxmlformats.org/officeDocument/2006/relationships/image" Target="../media/image40.emf"/><Relationship Id="rId9" Type="http://schemas.openxmlformats.org/officeDocument/2006/relationships/image" Target="../media/image19.e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53.emf"/><Relationship Id="rId3" Type="http://schemas.openxmlformats.org/officeDocument/2006/relationships/image" Target="../media/image48.emf"/><Relationship Id="rId7" Type="http://schemas.openxmlformats.org/officeDocument/2006/relationships/image" Target="../media/image52.emf"/><Relationship Id="rId2" Type="http://schemas.openxmlformats.org/officeDocument/2006/relationships/image" Target="../media/image47.emf"/><Relationship Id="rId1" Type="http://schemas.openxmlformats.org/officeDocument/2006/relationships/image" Target="../media/image46.emf"/><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png"/><Relationship Id="rId9"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1281113" y="3471863"/>
            <a:ext cx="7038975" cy="3278187"/>
          </a:xfrm>
          <a:prstGeom prst="rect">
            <a:avLst/>
          </a:prstGeom>
          <a:noFill/>
          <a:ln w="12700">
            <a:noFill/>
            <a:miter lim="800000"/>
            <a:headEnd/>
            <a:tailEnd/>
          </a:ln>
          <a:effectLst/>
        </p:spPr>
        <p:txBody>
          <a:bodyPr vert="horz" wrap="square" lIns="73292" tIns="36647" rIns="73292" bIns="3664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47" name="Rectangle 3"/>
          <p:cNvSpPr>
            <a:spLocks noGrp="1" noRot="1" noChangeAspect="1" noChangeArrowheads="1" noTextEdit="1"/>
          </p:cNvSpPr>
          <p:nvPr>
            <p:ph type="sldImg" idx="2"/>
          </p:nvPr>
        </p:nvSpPr>
        <p:spPr bwMode="auto">
          <a:xfrm>
            <a:off x="3025775" y="528638"/>
            <a:ext cx="3552825" cy="2744787"/>
          </a:xfrm>
          <a:prstGeom prst="rect">
            <a:avLst/>
          </a:prstGeom>
          <a:noFill/>
          <a:ln w="12700">
            <a:solidFill>
              <a:schemeClr val="tx1"/>
            </a:solidFill>
            <a:miter lim="800000"/>
            <a:headEnd/>
            <a:tailEnd/>
          </a:ln>
        </p:spPr>
      </p:sp>
    </p:spTree>
  </p:cSld>
  <p:clrMap bg1="lt1" tx1="dk1" bg2="lt2" tx2="dk2" accent1="accent1" accent2="accent2" accent3="accent3" accent4="accent4" accent5="accent5" accent6="accent6" hlink="hlink" folHlink="folHlink"/>
  <p:notesStyle>
    <a:lvl1pPr algn="l" defTabSz="700088" rtl="0" eaLnBrk="0" fontAlgn="base" hangingPunct="0">
      <a:spcBef>
        <a:spcPct val="30000"/>
      </a:spcBef>
      <a:spcAft>
        <a:spcPct val="0"/>
      </a:spcAft>
      <a:defRPr sz="900" kern="1200">
        <a:solidFill>
          <a:schemeClr val="tx1"/>
        </a:solidFill>
        <a:latin typeface="Times New Roman" pitchFamily="18" charset="0"/>
        <a:ea typeface="+mn-ea"/>
        <a:cs typeface="+mn-cs"/>
      </a:defRPr>
    </a:lvl1pPr>
    <a:lvl2pPr marL="350838" algn="l" defTabSz="700088" rtl="0" eaLnBrk="0" fontAlgn="base" hangingPunct="0">
      <a:spcBef>
        <a:spcPct val="30000"/>
      </a:spcBef>
      <a:spcAft>
        <a:spcPct val="0"/>
      </a:spcAft>
      <a:defRPr sz="900" kern="1200">
        <a:solidFill>
          <a:schemeClr val="tx1"/>
        </a:solidFill>
        <a:latin typeface="Times New Roman" pitchFamily="18" charset="0"/>
        <a:ea typeface="+mn-ea"/>
        <a:cs typeface="+mn-cs"/>
      </a:defRPr>
    </a:lvl2pPr>
    <a:lvl3pPr marL="700088" algn="l" defTabSz="700088" rtl="0" eaLnBrk="0" fontAlgn="base" hangingPunct="0">
      <a:spcBef>
        <a:spcPct val="30000"/>
      </a:spcBef>
      <a:spcAft>
        <a:spcPct val="0"/>
      </a:spcAft>
      <a:defRPr sz="900" kern="1200">
        <a:solidFill>
          <a:schemeClr val="tx1"/>
        </a:solidFill>
        <a:latin typeface="Times New Roman" pitchFamily="18" charset="0"/>
        <a:ea typeface="+mn-ea"/>
        <a:cs typeface="+mn-cs"/>
      </a:defRPr>
    </a:lvl3pPr>
    <a:lvl4pPr marL="1052513" algn="l" defTabSz="700088" rtl="0" eaLnBrk="0" fontAlgn="base" hangingPunct="0">
      <a:spcBef>
        <a:spcPct val="30000"/>
      </a:spcBef>
      <a:spcAft>
        <a:spcPct val="0"/>
      </a:spcAft>
      <a:defRPr sz="900" kern="1200">
        <a:solidFill>
          <a:schemeClr val="tx1"/>
        </a:solidFill>
        <a:latin typeface="Times New Roman" pitchFamily="18" charset="0"/>
        <a:ea typeface="+mn-ea"/>
        <a:cs typeface="+mn-cs"/>
      </a:defRPr>
    </a:lvl4pPr>
    <a:lvl5pPr marL="1401763" algn="l" defTabSz="700088" rtl="0" eaLnBrk="0" fontAlgn="base" hangingPunct="0">
      <a:spcBef>
        <a:spcPct val="30000"/>
      </a:spcBef>
      <a:spcAft>
        <a:spcPct val="0"/>
      </a:spcAft>
      <a:defRPr sz="9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3" y="2414588"/>
            <a:ext cx="8550275" cy="166528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125" y="4403725"/>
            <a:ext cx="7042150" cy="19875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67563" y="690563"/>
            <a:ext cx="2136775" cy="62182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54063" y="690563"/>
            <a:ext cx="6261100" cy="62182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994275"/>
            <a:ext cx="8548687" cy="1544638"/>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5338" y="3294063"/>
            <a:ext cx="8548687" cy="17002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4063" y="2244725"/>
            <a:ext cx="4198937" cy="466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2244725"/>
            <a:ext cx="4198938" cy="466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11150"/>
            <a:ext cx="9051925"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3238" y="1739900"/>
            <a:ext cx="4443412"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465388"/>
            <a:ext cx="4443412"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10163" y="1739900"/>
            <a:ext cx="4445000"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3" y="2465388"/>
            <a:ext cx="4445000"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9563"/>
            <a:ext cx="3308350" cy="13176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3238" y="1627188"/>
            <a:ext cx="3308350" cy="53165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5" y="5440363"/>
            <a:ext cx="6035675" cy="6429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1675" y="693738"/>
            <a:ext cx="6035675" cy="4664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71675" y="6083300"/>
            <a:ext cx="6035675" cy="9112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754063" y="690563"/>
            <a:ext cx="8550275" cy="1295400"/>
          </a:xfrm>
          <a:prstGeom prst="rect">
            <a:avLst/>
          </a:prstGeom>
          <a:noFill/>
          <a:ln w="12700">
            <a:noFill/>
            <a:miter lim="800000"/>
            <a:headEnd/>
            <a:tailEnd/>
          </a:ln>
        </p:spPr>
        <p:txBody>
          <a:bodyPr vert="horz" wrap="square" lIns="98425" tIns="49212" rIns="98425" bIns="49212"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754063" y="2244725"/>
            <a:ext cx="8550275" cy="4664075"/>
          </a:xfrm>
          <a:prstGeom prst="rect">
            <a:avLst/>
          </a:prstGeom>
          <a:noFill/>
          <a:ln w="12700">
            <a:noFill/>
            <a:miter lim="800000"/>
            <a:headEnd/>
            <a:tailEnd/>
          </a:ln>
        </p:spPr>
        <p:txBody>
          <a:bodyPr vert="horz" wrap="square" lIns="98425" tIns="49212" rIns="98425" bIns="49212"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74725" rtl="0" eaLnBrk="0" fontAlgn="base" hangingPunct="0">
        <a:spcBef>
          <a:spcPct val="0"/>
        </a:spcBef>
        <a:spcAft>
          <a:spcPct val="0"/>
        </a:spcAft>
        <a:defRPr sz="4600">
          <a:solidFill>
            <a:schemeClr val="tx2"/>
          </a:solidFill>
          <a:latin typeface="+mj-lt"/>
          <a:ea typeface="+mj-ea"/>
          <a:cs typeface="+mj-cs"/>
        </a:defRPr>
      </a:lvl1pPr>
      <a:lvl2pPr algn="ctr" defTabSz="974725" rtl="0" eaLnBrk="0" fontAlgn="base" hangingPunct="0">
        <a:spcBef>
          <a:spcPct val="0"/>
        </a:spcBef>
        <a:spcAft>
          <a:spcPct val="0"/>
        </a:spcAft>
        <a:defRPr sz="4600">
          <a:solidFill>
            <a:schemeClr val="tx2"/>
          </a:solidFill>
          <a:latin typeface="Times New Roman" pitchFamily="18" charset="0"/>
        </a:defRPr>
      </a:lvl2pPr>
      <a:lvl3pPr algn="ctr" defTabSz="974725" rtl="0" eaLnBrk="0" fontAlgn="base" hangingPunct="0">
        <a:spcBef>
          <a:spcPct val="0"/>
        </a:spcBef>
        <a:spcAft>
          <a:spcPct val="0"/>
        </a:spcAft>
        <a:defRPr sz="4600">
          <a:solidFill>
            <a:schemeClr val="tx2"/>
          </a:solidFill>
          <a:latin typeface="Times New Roman" pitchFamily="18" charset="0"/>
        </a:defRPr>
      </a:lvl3pPr>
      <a:lvl4pPr algn="ctr" defTabSz="974725" rtl="0" eaLnBrk="0" fontAlgn="base" hangingPunct="0">
        <a:spcBef>
          <a:spcPct val="0"/>
        </a:spcBef>
        <a:spcAft>
          <a:spcPct val="0"/>
        </a:spcAft>
        <a:defRPr sz="4600">
          <a:solidFill>
            <a:schemeClr val="tx2"/>
          </a:solidFill>
          <a:latin typeface="Times New Roman" pitchFamily="18" charset="0"/>
        </a:defRPr>
      </a:lvl4pPr>
      <a:lvl5pPr algn="ctr" defTabSz="974725" rtl="0" eaLnBrk="0" fontAlgn="base" hangingPunct="0">
        <a:spcBef>
          <a:spcPct val="0"/>
        </a:spcBef>
        <a:spcAft>
          <a:spcPct val="0"/>
        </a:spcAft>
        <a:defRPr sz="4600">
          <a:solidFill>
            <a:schemeClr val="tx2"/>
          </a:solidFill>
          <a:latin typeface="Times New Roman" pitchFamily="18" charset="0"/>
        </a:defRPr>
      </a:lvl5pPr>
      <a:lvl6pPr marL="457200" algn="ctr" defTabSz="974725" rtl="0" eaLnBrk="0" fontAlgn="base" hangingPunct="0">
        <a:spcBef>
          <a:spcPct val="0"/>
        </a:spcBef>
        <a:spcAft>
          <a:spcPct val="0"/>
        </a:spcAft>
        <a:defRPr sz="4600">
          <a:solidFill>
            <a:schemeClr val="tx2"/>
          </a:solidFill>
          <a:latin typeface="Times New Roman" pitchFamily="18" charset="0"/>
        </a:defRPr>
      </a:lvl6pPr>
      <a:lvl7pPr marL="914400" algn="ctr" defTabSz="974725" rtl="0" eaLnBrk="0" fontAlgn="base" hangingPunct="0">
        <a:spcBef>
          <a:spcPct val="0"/>
        </a:spcBef>
        <a:spcAft>
          <a:spcPct val="0"/>
        </a:spcAft>
        <a:defRPr sz="4600">
          <a:solidFill>
            <a:schemeClr val="tx2"/>
          </a:solidFill>
          <a:latin typeface="Times New Roman" pitchFamily="18" charset="0"/>
        </a:defRPr>
      </a:lvl7pPr>
      <a:lvl8pPr marL="1371600" algn="ctr" defTabSz="974725" rtl="0" eaLnBrk="0" fontAlgn="base" hangingPunct="0">
        <a:spcBef>
          <a:spcPct val="0"/>
        </a:spcBef>
        <a:spcAft>
          <a:spcPct val="0"/>
        </a:spcAft>
        <a:defRPr sz="4600">
          <a:solidFill>
            <a:schemeClr val="tx2"/>
          </a:solidFill>
          <a:latin typeface="Times New Roman" pitchFamily="18" charset="0"/>
        </a:defRPr>
      </a:lvl8pPr>
      <a:lvl9pPr marL="1828800" algn="ctr" defTabSz="974725" rtl="0" eaLnBrk="0" fontAlgn="base" hangingPunct="0">
        <a:spcBef>
          <a:spcPct val="0"/>
        </a:spcBef>
        <a:spcAft>
          <a:spcPct val="0"/>
        </a:spcAft>
        <a:defRPr sz="4600">
          <a:solidFill>
            <a:schemeClr val="tx2"/>
          </a:solidFill>
          <a:latin typeface="Times New Roman" pitchFamily="18" charset="0"/>
        </a:defRPr>
      </a:lvl9pPr>
    </p:titleStyle>
    <p:bodyStyle>
      <a:lvl1pPr marL="365125" indent="-365125" algn="l" defTabSz="974725" rtl="0" eaLnBrk="0" fontAlgn="base" hangingPunct="0">
        <a:spcBef>
          <a:spcPct val="20000"/>
        </a:spcBef>
        <a:spcAft>
          <a:spcPct val="0"/>
        </a:spcAft>
        <a:buSzPct val="100000"/>
        <a:buChar char="•"/>
        <a:defRPr sz="3000">
          <a:solidFill>
            <a:schemeClr val="tx1"/>
          </a:solidFill>
          <a:latin typeface="+mn-lt"/>
          <a:ea typeface="+mn-ea"/>
          <a:cs typeface="+mn-cs"/>
        </a:defRPr>
      </a:lvl1pPr>
      <a:lvl2pPr marL="790575" indent="-303213" algn="l" defTabSz="974725" rtl="0" eaLnBrk="0" fontAlgn="base" hangingPunct="0">
        <a:spcBef>
          <a:spcPct val="20000"/>
        </a:spcBef>
        <a:spcAft>
          <a:spcPct val="0"/>
        </a:spcAft>
        <a:buSzPct val="100000"/>
        <a:buChar char="–"/>
        <a:defRPr sz="3000">
          <a:solidFill>
            <a:schemeClr val="tx1"/>
          </a:solidFill>
          <a:latin typeface="+mn-lt"/>
        </a:defRPr>
      </a:lvl2pPr>
      <a:lvl3pPr marL="1217613" indent="-242888" algn="l" defTabSz="974725" rtl="0" eaLnBrk="0" fontAlgn="base" hangingPunct="0">
        <a:spcBef>
          <a:spcPct val="20000"/>
        </a:spcBef>
        <a:spcAft>
          <a:spcPct val="0"/>
        </a:spcAft>
        <a:buSzPct val="100000"/>
        <a:buChar char="•"/>
        <a:defRPr sz="2500">
          <a:solidFill>
            <a:schemeClr val="tx1"/>
          </a:solidFill>
          <a:latin typeface="+mn-lt"/>
        </a:defRPr>
      </a:lvl3pPr>
      <a:lvl4pPr marL="1704975" indent="-244475" algn="l" defTabSz="974725" rtl="0" eaLnBrk="0" fontAlgn="base" hangingPunct="0">
        <a:spcBef>
          <a:spcPct val="20000"/>
        </a:spcBef>
        <a:spcAft>
          <a:spcPct val="0"/>
        </a:spcAft>
        <a:buSzPct val="100000"/>
        <a:buChar char="–"/>
        <a:defRPr sz="2100">
          <a:solidFill>
            <a:schemeClr val="tx1"/>
          </a:solidFill>
          <a:latin typeface="+mn-lt"/>
        </a:defRPr>
      </a:lvl4pPr>
      <a:lvl5pPr marL="2192338" indent="-244475" algn="l" defTabSz="974725" rtl="0" eaLnBrk="0" fontAlgn="base" hangingPunct="0">
        <a:spcBef>
          <a:spcPct val="20000"/>
        </a:spcBef>
        <a:spcAft>
          <a:spcPct val="0"/>
        </a:spcAft>
        <a:buSzPct val="100000"/>
        <a:buChar char="•"/>
        <a:defRPr sz="2100">
          <a:solidFill>
            <a:schemeClr val="tx1"/>
          </a:solidFill>
          <a:latin typeface="+mn-lt"/>
        </a:defRPr>
      </a:lvl5pPr>
      <a:lvl6pPr marL="2649538" indent="-244475" algn="l" defTabSz="974725" rtl="0" eaLnBrk="0" fontAlgn="base" hangingPunct="0">
        <a:spcBef>
          <a:spcPct val="20000"/>
        </a:spcBef>
        <a:spcAft>
          <a:spcPct val="0"/>
        </a:spcAft>
        <a:buSzPct val="100000"/>
        <a:buChar char="•"/>
        <a:defRPr sz="2100">
          <a:solidFill>
            <a:schemeClr val="tx1"/>
          </a:solidFill>
          <a:latin typeface="+mn-lt"/>
        </a:defRPr>
      </a:lvl6pPr>
      <a:lvl7pPr marL="3106738" indent="-244475" algn="l" defTabSz="974725" rtl="0" eaLnBrk="0" fontAlgn="base" hangingPunct="0">
        <a:spcBef>
          <a:spcPct val="20000"/>
        </a:spcBef>
        <a:spcAft>
          <a:spcPct val="0"/>
        </a:spcAft>
        <a:buSzPct val="100000"/>
        <a:buChar char="•"/>
        <a:defRPr sz="2100">
          <a:solidFill>
            <a:schemeClr val="tx1"/>
          </a:solidFill>
          <a:latin typeface="+mn-lt"/>
        </a:defRPr>
      </a:lvl7pPr>
      <a:lvl8pPr marL="3563938" indent="-244475" algn="l" defTabSz="974725" rtl="0" eaLnBrk="0" fontAlgn="base" hangingPunct="0">
        <a:spcBef>
          <a:spcPct val="20000"/>
        </a:spcBef>
        <a:spcAft>
          <a:spcPct val="0"/>
        </a:spcAft>
        <a:buSzPct val="100000"/>
        <a:buChar char="•"/>
        <a:defRPr sz="2100">
          <a:solidFill>
            <a:schemeClr val="tx1"/>
          </a:solidFill>
          <a:latin typeface="+mn-lt"/>
        </a:defRPr>
      </a:lvl8pPr>
      <a:lvl9pPr marL="4021138" indent="-244475" algn="l" defTabSz="974725" rtl="0" eaLnBrk="0" fontAlgn="base" hangingPunct="0">
        <a:spcBef>
          <a:spcPct val="20000"/>
        </a:spcBef>
        <a:spcAft>
          <a:spcPct val="0"/>
        </a:spcAft>
        <a:buSzPct val="100000"/>
        <a:buChar char="•"/>
        <a:defRPr sz="21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Microsoft_Office_Excel_97-2003_Worksheet5.xls"/><Relationship Id="rId13" Type="http://schemas.openxmlformats.org/officeDocument/2006/relationships/oleObject" Target="../embeddings/Microsoft_Office_Excel_97-2003_Worksheet7.xls"/><Relationship Id="rId18" Type="http://schemas.openxmlformats.org/officeDocument/2006/relationships/oleObject" Target="../embeddings/Microsoft_Office_Excel_97-2003_Worksheet10.xls"/><Relationship Id="rId3" Type="http://schemas.openxmlformats.org/officeDocument/2006/relationships/notesSlide" Target="../notesSlides/notesSlide1.xml"/><Relationship Id="rId21" Type="http://schemas.openxmlformats.org/officeDocument/2006/relationships/oleObject" Target="../embeddings/oleObject8.bin"/><Relationship Id="rId7" Type="http://schemas.openxmlformats.org/officeDocument/2006/relationships/oleObject" Target="../embeddings/Microsoft_Office_Excel_97-2003_Worksheet4.xls"/><Relationship Id="rId12" Type="http://schemas.openxmlformats.org/officeDocument/2006/relationships/oleObject" Target="../embeddings/oleObject3.bin"/><Relationship Id="rId17" Type="http://schemas.openxmlformats.org/officeDocument/2006/relationships/oleObject" Target="../embeddings/oleObject5.bin"/><Relationship Id="rId2" Type="http://schemas.openxmlformats.org/officeDocument/2006/relationships/slideLayout" Target="../slideLayouts/slideLayout7.xml"/><Relationship Id="rId16" Type="http://schemas.openxmlformats.org/officeDocument/2006/relationships/oleObject" Target="../embeddings/Microsoft_Office_Excel_97-2003_Worksheet9.xls"/><Relationship Id="rId20" Type="http://schemas.openxmlformats.org/officeDocument/2006/relationships/oleObject" Target="../embeddings/oleObject7.bin"/><Relationship Id="rId1" Type="http://schemas.openxmlformats.org/officeDocument/2006/relationships/vmlDrawing" Target="../drawings/vmlDrawing1.vml"/><Relationship Id="rId6" Type="http://schemas.openxmlformats.org/officeDocument/2006/relationships/oleObject" Target="../embeddings/Microsoft_Office_Excel_97-2003_Worksheet3.xls"/><Relationship Id="rId11" Type="http://schemas.openxmlformats.org/officeDocument/2006/relationships/oleObject" Target="../embeddings/oleObject2.bin"/><Relationship Id="rId5" Type="http://schemas.openxmlformats.org/officeDocument/2006/relationships/oleObject" Target="../embeddings/Microsoft_Office_Excel_97-2003_Worksheet2.xls"/><Relationship Id="rId15" Type="http://schemas.openxmlformats.org/officeDocument/2006/relationships/oleObject" Target="../embeddings/Microsoft_Office_Excel_97-2003_Worksheet8.xls"/><Relationship Id="rId10" Type="http://schemas.openxmlformats.org/officeDocument/2006/relationships/oleObject" Target="../embeddings/oleObject1.bin"/><Relationship Id="rId19" Type="http://schemas.openxmlformats.org/officeDocument/2006/relationships/oleObject" Target="../embeddings/oleObject6.bin"/><Relationship Id="rId4" Type="http://schemas.openxmlformats.org/officeDocument/2006/relationships/oleObject" Target="../embeddings/Microsoft_Office_Excel_97-2003_Worksheet1.xls"/><Relationship Id="rId9" Type="http://schemas.openxmlformats.org/officeDocument/2006/relationships/oleObject" Target="../embeddings/Microsoft_Office_Excel_97-2003_Worksheet6.xls"/><Relationship Id="rId14" Type="http://schemas.openxmlformats.org/officeDocument/2006/relationships/oleObject" Target="../embeddings/oleObject4.bin"/><Relationship Id="rId22" Type="http://schemas.openxmlformats.org/officeDocument/2006/relationships/oleObject" Target="../embeddings/Microsoft_Office_Excel_97-2003_Worksheet11.xls"/></Relationships>
</file>

<file path=ppt/slides/_rels/slide2.xml.rels><?xml version="1.0" encoding="UTF-8" standalone="yes"?>
<Relationships xmlns="http://schemas.openxmlformats.org/package/2006/relationships"><Relationship Id="rId8" Type="http://schemas.openxmlformats.org/officeDocument/2006/relationships/oleObject" Target="../embeddings/Microsoft_Office_Excel_97-2003_Worksheet14.xls"/><Relationship Id="rId13" Type="http://schemas.openxmlformats.org/officeDocument/2006/relationships/oleObject" Target="../embeddings/oleObject13.bin"/><Relationship Id="rId18" Type="http://schemas.openxmlformats.org/officeDocument/2006/relationships/oleObject" Target="../embeddings/Microsoft_Office_Excel_97-2003_Worksheet21.xls"/><Relationship Id="rId3" Type="http://schemas.openxmlformats.org/officeDocument/2006/relationships/notesSlide" Target="../notesSlides/notesSlide2.xml"/><Relationship Id="rId21" Type="http://schemas.openxmlformats.org/officeDocument/2006/relationships/oleObject" Target="../embeddings/Microsoft_Office_Excel_97-2003_Worksheet24.xls"/><Relationship Id="rId7" Type="http://schemas.openxmlformats.org/officeDocument/2006/relationships/oleObject" Target="../embeddings/Microsoft_Office_Excel_97-2003_Worksheet13.xls"/><Relationship Id="rId12" Type="http://schemas.openxmlformats.org/officeDocument/2006/relationships/oleObject" Target="../embeddings/oleObject12.bin"/><Relationship Id="rId17" Type="http://schemas.openxmlformats.org/officeDocument/2006/relationships/oleObject" Target="../embeddings/Microsoft_Office_Word_97_-_2003_Document20.doc"/><Relationship Id="rId2" Type="http://schemas.openxmlformats.org/officeDocument/2006/relationships/slideLayout" Target="../slideLayouts/slideLayout7.xml"/><Relationship Id="rId16" Type="http://schemas.openxmlformats.org/officeDocument/2006/relationships/oleObject" Target="../embeddings/Microsoft_Office_Excel_97-2003_Worksheet19.xls"/><Relationship Id="rId20" Type="http://schemas.openxmlformats.org/officeDocument/2006/relationships/oleObject" Target="../embeddings/Microsoft_Office_Excel_97-2003_Worksheet23.xls"/><Relationship Id="rId1" Type="http://schemas.openxmlformats.org/officeDocument/2006/relationships/vmlDrawing" Target="../drawings/vmlDrawing2.vml"/><Relationship Id="rId6" Type="http://schemas.openxmlformats.org/officeDocument/2006/relationships/oleObject" Target="../embeddings/oleObject10.bin"/><Relationship Id="rId11" Type="http://schemas.openxmlformats.org/officeDocument/2006/relationships/oleObject" Target="../embeddings/oleObject11.bin"/><Relationship Id="rId5" Type="http://schemas.openxmlformats.org/officeDocument/2006/relationships/oleObject" Target="../embeddings/Microsoft_Office_Excel_97-2003_Worksheet12.xls"/><Relationship Id="rId15" Type="http://schemas.openxmlformats.org/officeDocument/2006/relationships/oleObject" Target="../embeddings/Microsoft_Office_Excel_97-2003_Worksheet18.xls"/><Relationship Id="rId10" Type="http://schemas.openxmlformats.org/officeDocument/2006/relationships/oleObject" Target="../embeddings/Microsoft_Office_Excel_97-2003_Worksheet16.xls"/><Relationship Id="rId19" Type="http://schemas.openxmlformats.org/officeDocument/2006/relationships/oleObject" Target="../embeddings/Microsoft_Office_Excel_97-2003_Worksheet22.xls"/><Relationship Id="rId4" Type="http://schemas.openxmlformats.org/officeDocument/2006/relationships/oleObject" Target="../embeddings/oleObject9.bin"/><Relationship Id="rId9" Type="http://schemas.openxmlformats.org/officeDocument/2006/relationships/oleObject" Target="../embeddings/Microsoft_Office_Excel_97-2003_Worksheet15.xls"/><Relationship Id="rId14" Type="http://schemas.openxmlformats.org/officeDocument/2006/relationships/oleObject" Target="../embeddings/Microsoft_Office_Excel_97-2003_Worksheet17.xls"/><Relationship Id="rId22" Type="http://schemas.openxmlformats.org/officeDocument/2006/relationships/oleObject" Target="../embeddings/Microsoft_Office_Excel_97-2003_Worksheet25.xls"/></Relationships>
</file>

<file path=ppt/slides/_rels/slide3.xml.rels><?xml version="1.0" encoding="UTF-8" standalone="yes"?>
<Relationships xmlns="http://schemas.openxmlformats.org/package/2006/relationships"><Relationship Id="rId8" Type="http://schemas.openxmlformats.org/officeDocument/2006/relationships/oleObject" Target="../embeddings/Microsoft_Office_Excel_97-2003_Worksheet31.xls"/><Relationship Id="rId3" Type="http://schemas.openxmlformats.org/officeDocument/2006/relationships/oleObject" Target="../embeddings/Microsoft_Office_Excel_97-2003_Worksheet26.xls"/><Relationship Id="rId7" Type="http://schemas.openxmlformats.org/officeDocument/2006/relationships/oleObject" Target="../embeddings/Microsoft_Office_Excel_97-2003_Worksheet30.xls"/><Relationship Id="rId12" Type="http://schemas.openxmlformats.org/officeDocument/2006/relationships/oleObject" Target="../embeddings/Microsoft_Office_Excel_97-2003_Worksheet35.xls"/><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Microsoft_Office_Excel_97-2003_Worksheet29.xls"/><Relationship Id="rId11" Type="http://schemas.openxmlformats.org/officeDocument/2006/relationships/oleObject" Target="../embeddings/Microsoft_Office_Excel_97-2003_Worksheet34.xls"/><Relationship Id="rId5" Type="http://schemas.openxmlformats.org/officeDocument/2006/relationships/oleObject" Target="../embeddings/Microsoft_Office_Excel_97-2003_Worksheet28.xls"/><Relationship Id="rId10" Type="http://schemas.openxmlformats.org/officeDocument/2006/relationships/oleObject" Target="../embeddings/Microsoft_Office_Excel_97-2003_Worksheet33.xls"/><Relationship Id="rId4" Type="http://schemas.openxmlformats.org/officeDocument/2006/relationships/oleObject" Target="../embeddings/Microsoft_Office_Excel_97-2003_Worksheet27.xls"/><Relationship Id="rId9" Type="http://schemas.openxmlformats.org/officeDocument/2006/relationships/oleObject" Target="../embeddings/Microsoft_Office_Excel_97-2003_Worksheet32.xls"/></Relationships>
</file>

<file path=ppt/slides/_rels/slide4.xml.rels><?xml version="1.0" encoding="UTF-8" standalone="yes"?>
<Relationships xmlns="http://schemas.openxmlformats.org/package/2006/relationships"><Relationship Id="rId8" Type="http://schemas.openxmlformats.org/officeDocument/2006/relationships/oleObject" Target="../embeddings/Microsoft_Office_Excel_97-2003_Worksheet41.xls"/><Relationship Id="rId3" Type="http://schemas.openxmlformats.org/officeDocument/2006/relationships/oleObject" Target="../embeddings/Microsoft_Office_Word_97_-_2003_Document36.doc"/><Relationship Id="rId7" Type="http://schemas.openxmlformats.org/officeDocument/2006/relationships/oleObject" Target="../embeddings/Microsoft_Office_Excel_97-2003_Worksheet40.xls"/><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Microsoft_Office_Excel_97-2003_Worksheet39.xls"/><Relationship Id="rId11" Type="http://schemas.openxmlformats.org/officeDocument/2006/relationships/oleObject" Target="../embeddings/Microsoft_Office_Excel_97-2003_Worksheet44.xls"/><Relationship Id="rId5" Type="http://schemas.openxmlformats.org/officeDocument/2006/relationships/oleObject" Target="../embeddings/Microsoft_Office_Excel_97-2003_Worksheet38.xls"/><Relationship Id="rId10" Type="http://schemas.openxmlformats.org/officeDocument/2006/relationships/oleObject" Target="../embeddings/Microsoft_Office_Excel_97-2003_Worksheet43.xls"/><Relationship Id="rId4" Type="http://schemas.openxmlformats.org/officeDocument/2006/relationships/oleObject" Target="../embeddings/Microsoft_Office_Excel_97-2003_Worksheet37.xls"/><Relationship Id="rId9" Type="http://schemas.openxmlformats.org/officeDocument/2006/relationships/oleObject" Target="../embeddings/Microsoft_Office_Excel_97-2003_Worksheet42.xls"/></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 name="Freeform 13"/>
          <p:cNvSpPr>
            <a:spLocks/>
          </p:cNvSpPr>
          <p:nvPr/>
        </p:nvSpPr>
        <p:spPr bwMode="auto">
          <a:xfrm flipH="1">
            <a:off x="1295400" y="1219200"/>
            <a:ext cx="76200" cy="3733800"/>
          </a:xfrm>
          <a:custGeom>
            <a:avLst/>
            <a:gdLst>
              <a:gd name="T0" fmla="*/ 0 w 1"/>
              <a:gd name="T1" fmla="*/ 0 h 1873"/>
              <a:gd name="T2" fmla="*/ 0 w 1"/>
              <a:gd name="T3" fmla="*/ 3731807 h 1873"/>
              <a:gd name="T4" fmla="*/ 0 60000 65536"/>
              <a:gd name="T5" fmla="*/ 0 60000 65536"/>
              <a:gd name="T6" fmla="*/ 0 w 1"/>
              <a:gd name="T7" fmla="*/ 0 h 1873"/>
              <a:gd name="T8" fmla="*/ 1 w 1"/>
              <a:gd name="T9" fmla="*/ 1873 h 1873"/>
            </a:gdLst>
            <a:ahLst/>
            <a:cxnLst>
              <a:cxn ang="T4">
                <a:pos x="T0" y="T1"/>
              </a:cxn>
              <a:cxn ang="T5">
                <a:pos x="T2" y="T3"/>
              </a:cxn>
            </a:cxnLst>
            <a:rect l="T6" t="T7" r="T8" b="T9"/>
            <a:pathLst>
              <a:path w="1" h="1873">
                <a:moveTo>
                  <a:pt x="0" y="0"/>
                </a:moveTo>
                <a:lnTo>
                  <a:pt x="0" y="1872"/>
                </a:lnTo>
              </a:path>
            </a:pathLst>
          </a:custGeom>
          <a:noFill/>
          <a:ln w="25400" cap="rnd" cmpd="sng">
            <a:solidFill>
              <a:schemeClr val="tx1"/>
            </a:solidFill>
            <a:prstDash val="solid"/>
            <a:round/>
            <a:headEnd type="none" w="med" len="med"/>
            <a:tailEnd type="none" w="med" len="med"/>
          </a:ln>
        </p:spPr>
        <p:txBody>
          <a:bodyPr/>
          <a:lstStyle/>
          <a:p>
            <a:endParaRPr lang="en-US"/>
          </a:p>
        </p:txBody>
      </p:sp>
      <p:sp>
        <p:nvSpPr>
          <p:cNvPr id="1049" name="Freeform 15"/>
          <p:cNvSpPr>
            <a:spLocks/>
          </p:cNvSpPr>
          <p:nvPr/>
        </p:nvSpPr>
        <p:spPr bwMode="auto">
          <a:xfrm>
            <a:off x="3883152" y="1219200"/>
            <a:ext cx="77788" cy="3810000"/>
          </a:xfrm>
          <a:custGeom>
            <a:avLst/>
            <a:gdLst>
              <a:gd name="T0" fmla="*/ 0 w 1"/>
              <a:gd name="T1" fmla="*/ 0 h 1681"/>
              <a:gd name="T2" fmla="*/ 0 w 1"/>
              <a:gd name="T3" fmla="*/ 3807733 h 1681"/>
              <a:gd name="T4" fmla="*/ 0 60000 65536"/>
              <a:gd name="T5" fmla="*/ 0 60000 65536"/>
              <a:gd name="T6" fmla="*/ 0 w 1"/>
              <a:gd name="T7" fmla="*/ 0 h 1681"/>
              <a:gd name="T8" fmla="*/ 1 w 1"/>
              <a:gd name="T9" fmla="*/ 1681 h 1681"/>
            </a:gdLst>
            <a:ahLst/>
            <a:cxnLst>
              <a:cxn ang="T4">
                <a:pos x="T0" y="T1"/>
              </a:cxn>
              <a:cxn ang="T5">
                <a:pos x="T2" y="T3"/>
              </a:cxn>
            </a:cxnLst>
            <a:rect l="T6" t="T7" r="T8" b="T9"/>
            <a:pathLst>
              <a:path w="1" h="1681">
                <a:moveTo>
                  <a:pt x="0" y="0"/>
                </a:moveTo>
                <a:lnTo>
                  <a:pt x="0" y="1680"/>
                </a:lnTo>
              </a:path>
            </a:pathLst>
          </a:custGeom>
          <a:noFill/>
          <a:ln w="25400" cap="rnd" cmpd="sng">
            <a:solidFill>
              <a:schemeClr val="tx1"/>
            </a:solidFill>
            <a:prstDash val="solid"/>
            <a:round/>
            <a:headEnd type="none" w="med" len="med"/>
            <a:tailEnd type="none" w="med" len="med"/>
          </a:ln>
        </p:spPr>
        <p:txBody>
          <a:bodyPr/>
          <a:lstStyle/>
          <a:p>
            <a:endParaRPr lang="en-US"/>
          </a:p>
        </p:txBody>
      </p:sp>
      <p:sp>
        <p:nvSpPr>
          <p:cNvPr id="1053" name="Freeform 19"/>
          <p:cNvSpPr>
            <a:spLocks/>
          </p:cNvSpPr>
          <p:nvPr/>
        </p:nvSpPr>
        <p:spPr bwMode="auto">
          <a:xfrm>
            <a:off x="7220102" y="1219200"/>
            <a:ext cx="158356" cy="3791712"/>
          </a:xfrm>
          <a:custGeom>
            <a:avLst/>
            <a:gdLst>
              <a:gd name="T0" fmla="*/ 0 w 1"/>
              <a:gd name="T1" fmla="*/ 0 h 2497"/>
              <a:gd name="T2" fmla="*/ 0 w 1"/>
              <a:gd name="T3" fmla="*/ 2589762 h 2497"/>
              <a:gd name="T4" fmla="*/ 0 60000 65536"/>
              <a:gd name="T5" fmla="*/ 0 60000 65536"/>
              <a:gd name="T6" fmla="*/ 0 w 1"/>
              <a:gd name="T7" fmla="*/ 0 h 2497"/>
              <a:gd name="T8" fmla="*/ 1 w 1"/>
              <a:gd name="T9" fmla="*/ 2497 h 2497"/>
            </a:gdLst>
            <a:ahLst/>
            <a:cxnLst>
              <a:cxn ang="T4">
                <a:pos x="T0" y="T1"/>
              </a:cxn>
              <a:cxn ang="T5">
                <a:pos x="T2" y="T3"/>
              </a:cxn>
            </a:cxnLst>
            <a:rect l="T6" t="T7" r="T8" b="T9"/>
            <a:pathLst>
              <a:path w="1" h="2497">
                <a:moveTo>
                  <a:pt x="0" y="0"/>
                </a:moveTo>
                <a:lnTo>
                  <a:pt x="0" y="2496"/>
                </a:lnTo>
              </a:path>
            </a:pathLst>
          </a:custGeom>
          <a:noFill/>
          <a:ln w="25400" cap="rnd" cmpd="sng">
            <a:solidFill>
              <a:schemeClr val="tx1"/>
            </a:solidFill>
            <a:prstDash val="solid"/>
            <a:round/>
            <a:headEnd type="none" w="med" len="med"/>
            <a:tailEnd type="none" w="med" len="med"/>
          </a:ln>
        </p:spPr>
        <p:txBody>
          <a:bodyPr/>
          <a:lstStyle/>
          <a:p>
            <a:endParaRPr lang="en-US"/>
          </a:p>
        </p:txBody>
      </p:sp>
      <p:graphicFrame>
        <p:nvGraphicFramePr>
          <p:cNvPr id="39" name="Table 38"/>
          <p:cNvGraphicFramePr>
            <a:graphicFrameLocks noGrp="1"/>
          </p:cNvGraphicFramePr>
          <p:nvPr/>
        </p:nvGraphicFramePr>
        <p:xfrm>
          <a:off x="7322515" y="1276362"/>
          <a:ext cx="2648103" cy="3667849"/>
        </p:xfrm>
        <a:graphic>
          <a:graphicData uri="http://schemas.openxmlformats.org/drawingml/2006/table">
            <a:tbl>
              <a:tblPr/>
              <a:tblGrid>
                <a:gridCol w="522355"/>
                <a:gridCol w="1144243"/>
                <a:gridCol w="981505"/>
              </a:tblGrid>
              <a:tr h="165848">
                <a:tc>
                  <a:txBody>
                    <a:bodyPr/>
                    <a:lstStyle/>
                    <a:p>
                      <a:pPr marL="0" marR="0" algn="ctr">
                        <a:spcBef>
                          <a:spcPts val="240"/>
                        </a:spcBef>
                        <a:spcAft>
                          <a:spcPts val="240"/>
                        </a:spcAft>
                      </a:pPr>
                      <a:r>
                        <a:rPr lang="en-US" sz="700" dirty="0">
                          <a:latin typeface="Arial"/>
                          <a:ea typeface="Times New Roman"/>
                          <a:cs typeface="Vrinda"/>
                        </a:rPr>
                        <a:t>Character</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tc>
                  <a:txBody>
                    <a:bodyPr/>
                    <a:lstStyle/>
                    <a:p>
                      <a:pPr marL="0" marR="0" algn="ctr">
                        <a:spcBef>
                          <a:spcPts val="240"/>
                        </a:spcBef>
                        <a:spcAft>
                          <a:spcPts val="240"/>
                        </a:spcAft>
                      </a:pPr>
                      <a:r>
                        <a:rPr lang="en-US" sz="700" dirty="0">
                          <a:latin typeface="Arial"/>
                          <a:ea typeface="Times New Roman"/>
                          <a:cs typeface="Vrinda"/>
                        </a:rPr>
                        <a:t>Rating</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tc>
                  <a:txBody>
                    <a:bodyPr/>
                    <a:lstStyle/>
                    <a:p>
                      <a:pPr marL="0" marR="0" algn="ctr">
                        <a:spcBef>
                          <a:spcPts val="240"/>
                        </a:spcBef>
                        <a:spcAft>
                          <a:spcPts val="240"/>
                        </a:spcAft>
                      </a:pPr>
                      <a:r>
                        <a:rPr lang="en-US" sz="700" dirty="0">
                          <a:latin typeface="Arial"/>
                          <a:ea typeface="Times New Roman"/>
                          <a:cs typeface="Vrinda"/>
                        </a:rPr>
                        <a:t>Trip Unit</a:t>
                      </a: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tr>
              <a:tr h="276883">
                <a:tc>
                  <a:txBody>
                    <a:bodyPr/>
                    <a:lstStyle/>
                    <a:p>
                      <a:pPr marL="0" marR="0" algn="ctr">
                        <a:spcBef>
                          <a:spcPts val="300"/>
                        </a:spcBef>
                        <a:spcAft>
                          <a:spcPts val="300"/>
                        </a:spcAft>
                      </a:pPr>
                      <a:r>
                        <a:rPr lang="en-US" sz="700" dirty="0">
                          <a:latin typeface="Arial"/>
                          <a:ea typeface="Times New Roman"/>
                          <a:cs typeface="Vrinda"/>
                        </a:rPr>
                        <a:t>No Character</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a:latin typeface="Arial"/>
                          <a:ea typeface="Times New Roman"/>
                          <a:cs typeface="Vrinda"/>
                        </a:rPr>
                        <a:t>80%</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a:latin typeface="Arial"/>
                          <a:ea typeface="Times New Roman"/>
                          <a:cs typeface="Vrinda"/>
                        </a:rPr>
                        <a:t>Fixed</a:t>
                      </a: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8441">
                <a:tc>
                  <a:txBody>
                    <a:bodyPr/>
                    <a:lstStyle/>
                    <a:p>
                      <a:pPr marL="0" marR="0" algn="ctr">
                        <a:spcBef>
                          <a:spcPts val="300"/>
                        </a:spcBef>
                        <a:spcAft>
                          <a:spcPts val="300"/>
                        </a:spcAft>
                      </a:pPr>
                      <a:r>
                        <a:rPr lang="en-US" sz="700">
                          <a:latin typeface="Arial"/>
                          <a:ea typeface="Times New Roman"/>
                          <a:cs typeface="Vrinda"/>
                        </a:rPr>
                        <a:t>C</a:t>
                      </a:r>
                      <a:r>
                        <a:rPr lang="en-US" sz="700" b="1">
                          <a:solidFill>
                            <a:srgbClr val="0000FF"/>
                          </a:solidFill>
                          <a:latin typeface="Arial"/>
                          <a:ea typeface="Times New Roman"/>
                          <a:cs typeface="Vrinda"/>
                        </a:rPr>
                        <a:t>**</a:t>
                      </a:r>
                      <a:endParaRPr lang="en-US" sz="70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a:latin typeface="Arial"/>
                          <a:ea typeface="Times New Roman"/>
                          <a:cs typeface="Vrinda"/>
                        </a:rPr>
                        <a:t>100%</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a:latin typeface="Arial"/>
                          <a:ea typeface="Times New Roman"/>
                          <a:cs typeface="Vrinda"/>
                        </a:rPr>
                        <a:t>Fixed</a:t>
                      </a: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65848">
                <a:tc>
                  <a:txBody>
                    <a:bodyPr/>
                    <a:lstStyle/>
                    <a:p>
                      <a:pPr marL="0" marR="0" algn="ctr">
                        <a:spcBef>
                          <a:spcPts val="300"/>
                        </a:spcBef>
                        <a:spcAft>
                          <a:spcPts val="300"/>
                        </a:spcAft>
                      </a:pPr>
                      <a:r>
                        <a:rPr lang="en-US" sz="700">
                          <a:latin typeface="Arial"/>
                          <a:ea typeface="Times New Roman"/>
                          <a:cs typeface="Vrinda"/>
                        </a:rPr>
                        <a:t>T*</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a:latin typeface="Arial"/>
                          <a:ea typeface="Times New Roman"/>
                          <a:cs typeface="Vrinda"/>
                        </a:rPr>
                        <a:t>80%</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a:latin typeface="Arial"/>
                          <a:ea typeface="Times New Roman"/>
                          <a:cs typeface="Vrinda"/>
                        </a:rPr>
                        <a:t>Field Interchangeable</a:t>
                      </a: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65848">
                <a:tc>
                  <a:txBody>
                    <a:bodyPr/>
                    <a:lstStyle/>
                    <a:p>
                      <a:pPr marL="0" marR="0" algn="ctr">
                        <a:spcBef>
                          <a:spcPts val="300"/>
                        </a:spcBef>
                        <a:spcAft>
                          <a:spcPts val="300"/>
                        </a:spcAft>
                      </a:pPr>
                      <a:r>
                        <a:rPr lang="en-US" sz="700">
                          <a:latin typeface="Arial"/>
                          <a:ea typeface="Times New Roman"/>
                          <a:cs typeface="Vrinda"/>
                        </a:rPr>
                        <a:t>R*</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a:latin typeface="Arial"/>
                          <a:ea typeface="Times New Roman"/>
                          <a:cs typeface="Vrinda"/>
                        </a:rPr>
                        <a:t>100%</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a:latin typeface="Arial"/>
                          <a:ea typeface="Times New Roman"/>
                          <a:cs typeface="Vrinda"/>
                        </a:rPr>
                        <a:t>Field Interchangeable</a:t>
                      </a: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324">
                <a:tc>
                  <a:txBody>
                    <a:bodyPr/>
                    <a:lstStyle/>
                    <a:p>
                      <a:pPr marL="0" marR="0" algn="ctr">
                        <a:spcBef>
                          <a:spcPts val="300"/>
                        </a:spcBef>
                        <a:spcAft>
                          <a:spcPts val="300"/>
                        </a:spcAft>
                      </a:pPr>
                      <a:r>
                        <a:rPr lang="en-US" sz="700">
                          <a:solidFill>
                            <a:srgbClr val="FF0000"/>
                          </a:solidFill>
                          <a:latin typeface="Arial"/>
                          <a:ea typeface="Times New Roman"/>
                          <a:cs typeface="Vrinda"/>
                        </a:rPr>
                        <a:t>W</a:t>
                      </a:r>
                      <a:endParaRPr lang="en-US" sz="70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700">
                          <a:solidFill>
                            <a:srgbClr val="FF0000"/>
                          </a:solidFill>
                          <a:latin typeface="Arial"/>
                          <a:ea typeface="Times New Roman"/>
                          <a:cs typeface="Vrinda"/>
                        </a:rPr>
                        <a:t>J-frame = 80% L-frame = 100% for 250/400A and 80% for 600A</a:t>
                      </a:r>
                      <a:endParaRPr lang="en-US" sz="700">
                        <a:latin typeface="Arial"/>
                        <a:ea typeface="Times New Roman"/>
                        <a:cs typeface="Vrinda"/>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smtClean="0">
                          <a:latin typeface="Arial"/>
                          <a:ea typeface="Times New Roman"/>
                          <a:cs typeface="Vrinda"/>
                        </a:rPr>
                        <a:t>Mission Critical </a:t>
                      </a:r>
                      <a:r>
                        <a:rPr lang="en-US" sz="700" dirty="0">
                          <a:latin typeface="Arial"/>
                          <a:ea typeface="Times New Roman"/>
                          <a:cs typeface="Vrinda"/>
                        </a:rPr>
                        <a:t>(Selective)</a:t>
                      </a: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8441">
                <a:tc>
                  <a:txBody>
                    <a:bodyPr/>
                    <a:lstStyle/>
                    <a:p>
                      <a:pPr marL="0" marR="0" algn="ctr">
                        <a:spcBef>
                          <a:spcPts val="300"/>
                        </a:spcBef>
                        <a:spcAft>
                          <a:spcPts val="300"/>
                        </a:spcAft>
                      </a:pPr>
                      <a:r>
                        <a:rPr lang="en-US" sz="700" dirty="0">
                          <a:solidFill>
                            <a:srgbClr val="3366FF"/>
                          </a:solidFill>
                          <a:latin typeface="Arial"/>
                          <a:ea typeface="Times New Roman"/>
                          <a:cs typeface="Vrinda"/>
                        </a:rPr>
                        <a:t>G</a:t>
                      </a:r>
                      <a:endParaRPr lang="en-US" sz="700" dirty="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a:solidFill>
                            <a:srgbClr val="3366FF"/>
                          </a:solidFill>
                          <a:latin typeface="Arial"/>
                          <a:ea typeface="Times New Roman"/>
                          <a:cs typeface="Vrinda"/>
                        </a:rPr>
                        <a:t>80% Grounded</a:t>
                      </a:r>
                      <a:endParaRPr lang="en-US" sz="700" dirty="0">
                        <a:latin typeface="Arial"/>
                        <a:ea typeface="Times New Roman"/>
                        <a:cs typeface="Vrinda"/>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a:solidFill>
                            <a:srgbClr val="3366FF"/>
                          </a:solidFill>
                          <a:latin typeface="Arial"/>
                          <a:ea typeface="Times New Roman"/>
                          <a:cs typeface="Vrinda"/>
                        </a:rPr>
                        <a:t>Factory Installed</a:t>
                      </a:r>
                      <a:endParaRPr lang="en-US" sz="70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8441">
                <a:tc>
                  <a:txBody>
                    <a:bodyPr/>
                    <a:lstStyle/>
                    <a:p>
                      <a:pPr marL="0" marR="0" algn="ctr">
                        <a:spcBef>
                          <a:spcPts val="300"/>
                        </a:spcBef>
                        <a:spcAft>
                          <a:spcPts val="300"/>
                        </a:spcAft>
                      </a:pPr>
                      <a:r>
                        <a:rPr lang="en-US" sz="700">
                          <a:solidFill>
                            <a:srgbClr val="3366FF"/>
                          </a:solidFill>
                          <a:latin typeface="Arial"/>
                          <a:ea typeface="Times New Roman"/>
                          <a:cs typeface="Vrinda"/>
                        </a:rPr>
                        <a:t>J</a:t>
                      </a:r>
                      <a:endParaRPr lang="en-US" sz="70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a:solidFill>
                            <a:srgbClr val="3366FF"/>
                          </a:solidFill>
                          <a:latin typeface="Arial"/>
                          <a:ea typeface="Times New Roman"/>
                          <a:cs typeface="Vrinda"/>
                        </a:rPr>
                        <a:t>80% Ungrounded</a:t>
                      </a:r>
                      <a:endParaRPr lang="en-US" sz="700" dirty="0">
                        <a:latin typeface="Arial"/>
                        <a:ea typeface="Times New Roman"/>
                        <a:cs typeface="Vrinda"/>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a:solidFill>
                            <a:srgbClr val="3366FF"/>
                          </a:solidFill>
                          <a:latin typeface="Arial"/>
                          <a:ea typeface="Times New Roman"/>
                          <a:cs typeface="Vrinda"/>
                        </a:rPr>
                        <a:t>Factory Installed</a:t>
                      </a:r>
                      <a:endParaRPr lang="en-US" sz="70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8441">
                <a:tc>
                  <a:txBody>
                    <a:bodyPr/>
                    <a:lstStyle/>
                    <a:p>
                      <a:pPr marL="0" marR="0" algn="ctr">
                        <a:spcBef>
                          <a:spcPts val="300"/>
                        </a:spcBef>
                        <a:spcAft>
                          <a:spcPts val="300"/>
                        </a:spcAft>
                      </a:pPr>
                      <a:r>
                        <a:rPr lang="en-US" sz="700">
                          <a:solidFill>
                            <a:srgbClr val="3366FF"/>
                          </a:solidFill>
                          <a:latin typeface="Arial"/>
                          <a:ea typeface="Times New Roman"/>
                          <a:cs typeface="Vrinda"/>
                        </a:rPr>
                        <a:t>K</a:t>
                      </a:r>
                      <a:endParaRPr lang="en-US" sz="70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a:solidFill>
                            <a:srgbClr val="3366FF"/>
                          </a:solidFill>
                          <a:latin typeface="Arial"/>
                          <a:ea typeface="Times New Roman"/>
                          <a:cs typeface="Vrinda"/>
                        </a:rPr>
                        <a:t>100% Grounded</a:t>
                      </a:r>
                      <a:endParaRPr lang="en-US" sz="700">
                        <a:latin typeface="Arial"/>
                        <a:ea typeface="Times New Roman"/>
                        <a:cs typeface="Vrinda"/>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a:solidFill>
                            <a:srgbClr val="3366FF"/>
                          </a:solidFill>
                          <a:latin typeface="Arial"/>
                          <a:ea typeface="Times New Roman"/>
                          <a:cs typeface="Vrinda"/>
                        </a:rPr>
                        <a:t>Factory Installed</a:t>
                      </a:r>
                      <a:endParaRPr lang="en-US" sz="700" dirty="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8441">
                <a:tc>
                  <a:txBody>
                    <a:bodyPr/>
                    <a:lstStyle/>
                    <a:p>
                      <a:pPr marL="0" marR="0" algn="ctr">
                        <a:spcBef>
                          <a:spcPts val="300"/>
                        </a:spcBef>
                        <a:spcAft>
                          <a:spcPts val="300"/>
                        </a:spcAft>
                      </a:pPr>
                      <a:r>
                        <a:rPr lang="en-US" sz="700" dirty="0">
                          <a:solidFill>
                            <a:srgbClr val="3366FF"/>
                          </a:solidFill>
                          <a:latin typeface="Arial"/>
                          <a:ea typeface="Times New Roman"/>
                          <a:cs typeface="Vrinda"/>
                        </a:rPr>
                        <a:t>L</a:t>
                      </a:r>
                      <a:endParaRPr lang="en-US" sz="700" dirty="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a:solidFill>
                            <a:srgbClr val="3366FF"/>
                          </a:solidFill>
                          <a:latin typeface="Arial"/>
                          <a:ea typeface="Times New Roman"/>
                          <a:cs typeface="Vrinda"/>
                        </a:rPr>
                        <a:t>100% Ungrounded</a:t>
                      </a:r>
                      <a:endParaRPr lang="en-US" sz="700" dirty="0">
                        <a:latin typeface="Arial"/>
                        <a:ea typeface="Times New Roman"/>
                        <a:cs typeface="Vrinda"/>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a:solidFill>
                            <a:srgbClr val="3366FF"/>
                          </a:solidFill>
                          <a:latin typeface="Arial"/>
                          <a:ea typeface="Times New Roman"/>
                          <a:cs typeface="Vrinda"/>
                        </a:rPr>
                        <a:t>Factory Installed</a:t>
                      </a:r>
                      <a:endParaRPr lang="en-US" sz="700" dirty="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8441">
                <a:tc>
                  <a:txBody>
                    <a:bodyPr/>
                    <a:lstStyle/>
                    <a:p>
                      <a:pPr marL="0" marR="0" algn="ctr">
                        <a:spcBef>
                          <a:spcPts val="300"/>
                        </a:spcBef>
                        <a:spcAft>
                          <a:spcPts val="300"/>
                        </a:spcAft>
                      </a:pPr>
                      <a:r>
                        <a:rPr lang="en-US" sz="700" dirty="0" smtClean="0">
                          <a:solidFill>
                            <a:schemeClr val="accent6"/>
                          </a:solidFill>
                          <a:latin typeface="Arial"/>
                          <a:ea typeface="Times New Roman"/>
                          <a:cs typeface="Vrinda"/>
                        </a:rPr>
                        <a:t>Y***</a:t>
                      </a:r>
                      <a:endParaRPr lang="en-US" sz="700" dirty="0">
                        <a:solidFill>
                          <a:schemeClr val="accent6"/>
                        </a:solidFill>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err="1" smtClean="0">
                          <a:solidFill>
                            <a:schemeClr val="accent6"/>
                          </a:solidFill>
                          <a:latin typeface="Arial"/>
                          <a:ea typeface="Times New Roman"/>
                          <a:cs typeface="Vrinda"/>
                        </a:rPr>
                        <a:t>Wye</a:t>
                      </a:r>
                      <a:r>
                        <a:rPr lang="en-US" sz="700" dirty="0" smtClean="0">
                          <a:solidFill>
                            <a:schemeClr val="accent6"/>
                          </a:solidFill>
                          <a:latin typeface="Arial"/>
                          <a:ea typeface="Times New Roman"/>
                          <a:cs typeface="Vrinda"/>
                        </a:rPr>
                        <a:t> rated only, not delta rated, example: 480Y/277Vac</a:t>
                      </a:r>
                      <a:endParaRPr lang="en-US" sz="700" dirty="0">
                        <a:solidFill>
                          <a:schemeClr val="accent6"/>
                        </a:solidFill>
                        <a:latin typeface="Arial"/>
                        <a:ea typeface="Times New Roman"/>
                        <a:cs typeface="Vrinda"/>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smtClean="0">
                          <a:solidFill>
                            <a:schemeClr val="accent6"/>
                          </a:solidFill>
                          <a:latin typeface="Arial"/>
                          <a:ea typeface="Times New Roman"/>
                          <a:cs typeface="Vrinda"/>
                        </a:rPr>
                        <a:t>Fixed</a:t>
                      </a:r>
                      <a:endParaRPr lang="en-US" sz="700" dirty="0">
                        <a:solidFill>
                          <a:schemeClr val="accent6"/>
                        </a:solidFill>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5735">
                <a:tc>
                  <a:txBody>
                    <a:bodyPr/>
                    <a:lstStyle/>
                    <a:p>
                      <a:pPr marL="0" marR="0" algn="ctr">
                        <a:spcBef>
                          <a:spcPts val="300"/>
                        </a:spcBef>
                        <a:spcAft>
                          <a:spcPts val="300"/>
                        </a:spcAft>
                      </a:pPr>
                      <a:endParaRPr lang="en-US" sz="70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smtClean="0">
                          <a:solidFill>
                            <a:srgbClr val="0070C0"/>
                          </a:solidFill>
                          <a:latin typeface="Arial"/>
                          <a:ea typeface="Times New Roman"/>
                          <a:cs typeface="Vrinda"/>
                        </a:rPr>
                        <a:t>**For 100% rated H/J Frame, breakers may only be NON I-line construction</a:t>
                      </a:r>
                      <a:endParaRPr lang="en-US" sz="700" dirty="0">
                        <a:solidFill>
                          <a:srgbClr val="0070C0"/>
                        </a:solidFill>
                        <a:latin typeface="Arial"/>
                        <a:ea typeface="Times New Roman"/>
                        <a:cs typeface="Vrinda"/>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700" dirty="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5735">
                <a:tc>
                  <a:txBody>
                    <a:bodyPr/>
                    <a:lstStyle/>
                    <a:p>
                      <a:pPr marL="0" marR="0" algn="ctr">
                        <a:spcBef>
                          <a:spcPts val="300"/>
                        </a:spcBef>
                        <a:spcAft>
                          <a:spcPts val="300"/>
                        </a:spcAft>
                      </a:pPr>
                      <a:endParaRPr lang="en-US" sz="70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700" dirty="0" smtClean="0">
                          <a:solidFill>
                            <a:schemeClr val="accent6"/>
                          </a:solidFill>
                          <a:latin typeface="Arial"/>
                          <a:ea typeface="Times New Roman"/>
                          <a:cs typeface="Vrinda"/>
                        </a:rPr>
                        <a:t>***Reserved when</a:t>
                      </a:r>
                      <a:r>
                        <a:rPr lang="en-US" sz="700" baseline="0" dirty="0" smtClean="0">
                          <a:solidFill>
                            <a:schemeClr val="accent6"/>
                          </a:solidFill>
                          <a:latin typeface="Arial"/>
                          <a:ea typeface="Times New Roman"/>
                          <a:cs typeface="Vrinda"/>
                        </a:rPr>
                        <a:t> required to differentiate between delta and </a:t>
                      </a:r>
                      <a:r>
                        <a:rPr lang="en-US" sz="700" baseline="0" dirty="0" err="1" smtClean="0">
                          <a:solidFill>
                            <a:schemeClr val="accent6"/>
                          </a:solidFill>
                          <a:latin typeface="Arial"/>
                          <a:ea typeface="Times New Roman"/>
                          <a:cs typeface="Vrinda"/>
                        </a:rPr>
                        <a:t>wye</a:t>
                      </a:r>
                      <a:r>
                        <a:rPr lang="en-US" sz="700" baseline="0" dirty="0" smtClean="0">
                          <a:solidFill>
                            <a:schemeClr val="accent6"/>
                          </a:solidFill>
                          <a:latin typeface="Arial"/>
                          <a:ea typeface="Times New Roman"/>
                          <a:cs typeface="Vrinda"/>
                        </a:rPr>
                        <a:t> ratings, if the same product family has different offers to cover each, i.e. </a:t>
                      </a:r>
                      <a:r>
                        <a:rPr lang="en-US" sz="700" baseline="0" dirty="0" err="1" smtClean="0">
                          <a:solidFill>
                            <a:schemeClr val="accent6"/>
                          </a:solidFill>
                          <a:latin typeface="Arial"/>
                          <a:ea typeface="Times New Roman"/>
                          <a:cs typeface="Vrinda"/>
                        </a:rPr>
                        <a:t>PowerPact</a:t>
                      </a:r>
                      <a:r>
                        <a:rPr lang="en-US" sz="700" baseline="0" dirty="0" smtClean="0">
                          <a:solidFill>
                            <a:schemeClr val="accent6"/>
                          </a:solidFill>
                          <a:latin typeface="Arial"/>
                          <a:ea typeface="Times New Roman"/>
                          <a:cs typeface="Vrinda"/>
                        </a:rPr>
                        <a:t> B; not E, which is </a:t>
                      </a:r>
                      <a:r>
                        <a:rPr lang="en-US" sz="700" baseline="0" dirty="0" err="1" smtClean="0">
                          <a:solidFill>
                            <a:schemeClr val="accent6"/>
                          </a:solidFill>
                          <a:latin typeface="Arial"/>
                          <a:ea typeface="Times New Roman"/>
                          <a:cs typeface="Vrinda"/>
                        </a:rPr>
                        <a:t>wye</a:t>
                      </a:r>
                      <a:r>
                        <a:rPr lang="en-US" sz="700" baseline="0" dirty="0" smtClean="0">
                          <a:solidFill>
                            <a:schemeClr val="accent6"/>
                          </a:solidFill>
                          <a:latin typeface="Arial"/>
                          <a:ea typeface="Times New Roman"/>
                          <a:cs typeface="Vrinda"/>
                        </a:rPr>
                        <a:t> only</a:t>
                      </a:r>
                      <a:endParaRPr lang="en-US" sz="700" dirty="0">
                        <a:solidFill>
                          <a:schemeClr val="accent6"/>
                        </a:solidFill>
                        <a:latin typeface="Arial"/>
                        <a:ea typeface="Times New Roman"/>
                        <a:cs typeface="Vrinda"/>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700" dirty="0">
                        <a:latin typeface="Arial"/>
                        <a:ea typeface="Times New Roman"/>
                        <a:cs typeface="Vrinda"/>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1052" name="Freeform 18"/>
          <p:cNvSpPr>
            <a:spLocks/>
          </p:cNvSpPr>
          <p:nvPr/>
        </p:nvSpPr>
        <p:spPr bwMode="auto">
          <a:xfrm>
            <a:off x="6477000" y="1219200"/>
            <a:ext cx="153988" cy="3733800"/>
          </a:xfrm>
          <a:custGeom>
            <a:avLst/>
            <a:gdLst>
              <a:gd name="T0" fmla="*/ 0 w 1"/>
              <a:gd name="T1" fmla="*/ 0 h 1489"/>
              <a:gd name="T2" fmla="*/ 0 w 1"/>
              <a:gd name="T3" fmla="*/ 3731292 h 1489"/>
              <a:gd name="T4" fmla="*/ 0 60000 65536"/>
              <a:gd name="T5" fmla="*/ 0 60000 65536"/>
              <a:gd name="T6" fmla="*/ 0 w 1"/>
              <a:gd name="T7" fmla="*/ 0 h 1489"/>
              <a:gd name="T8" fmla="*/ 1 w 1"/>
              <a:gd name="T9" fmla="*/ 1489 h 1489"/>
            </a:gdLst>
            <a:ahLst/>
            <a:cxnLst>
              <a:cxn ang="T4">
                <a:pos x="T0" y="T1"/>
              </a:cxn>
              <a:cxn ang="T5">
                <a:pos x="T2" y="T3"/>
              </a:cxn>
            </a:cxnLst>
            <a:rect l="T6" t="T7" r="T8" b="T9"/>
            <a:pathLst>
              <a:path w="1" h="1489">
                <a:moveTo>
                  <a:pt x="0" y="0"/>
                </a:moveTo>
                <a:lnTo>
                  <a:pt x="0" y="1488"/>
                </a:lnTo>
              </a:path>
            </a:pathLst>
          </a:custGeom>
          <a:noFill/>
          <a:ln w="25400" cap="rnd" cmpd="sng">
            <a:solidFill>
              <a:schemeClr val="tx1"/>
            </a:solidFill>
            <a:prstDash val="solid"/>
            <a:round/>
            <a:headEnd type="none" w="med" len="med"/>
            <a:tailEnd type="none" w="med" len="med"/>
          </a:ln>
        </p:spPr>
        <p:txBody>
          <a:bodyPr/>
          <a:lstStyle/>
          <a:p>
            <a:endParaRPr lang="en-US"/>
          </a:p>
        </p:txBody>
      </p:sp>
      <p:grpSp>
        <p:nvGrpSpPr>
          <p:cNvPr id="46" name="Group 45"/>
          <p:cNvGrpSpPr/>
          <p:nvPr/>
        </p:nvGrpSpPr>
        <p:grpSpPr>
          <a:xfrm>
            <a:off x="153619" y="152400"/>
            <a:ext cx="9292006" cy="7239000"/>
            <a:chOff x="153619" y="152400"/>
            <a:chExt cx="9292006" cy="7239000"/>
          </a:xfrm>
        </p:grpSpPr>
        <p:graphicFrame>
          <p:nvGraphicFramePr>
            <p:cNvPr id="1038" name="Object 566"/>
            <p:cNvGraphicFramePr>
              <a:graphicFrameLocks noChangeAspect="1"/>
            </p:cNvGraphicFramePr>
            <p:nvPr/>
          </p:nvGraphicFramePr>
          <p:xfrm>
            <a:off x="685800" y="4962525"/>
            <a:ext cx="1419225" cy="2252663"/>
          </p:xfrm>
          <a:graphic>
            <a:graphicData uri="http://schemas.openxmlformats.org/presentationml/2006/ole">
              <p:oleObj spid="_x0000_s1038" name="Worksheet" r:id="rId4" imgW="2409524" imgH="3828571" progId="Excel.Sheet.8">
                <p:embed/>
              </p:oleObj>
            </a:graphicData>
          </a:graphic>
        </p:graphicFrame>
        <p:graphicFrame>
          <p:nvGraphicFramePr>
            <p:cNvPr id="1039" name="Object 567"/>
            <p:cNvGraphicFramePr>
              <a:graphicFrameLocks noChangeAspect="1"/>
            </p:cNvGraphicFramePr>
            <p:nvPr/>
          </p:nvGraphicFramePr>
          <p:xfrm>
            <a:off x="3124200" y="5029200"/>
            <a:ext cx="1406525" cy="2357438"/>
          </p:xfrm>
          <a:graphic>
            <a:graphicData uri="http://schemas.openxmlformats.org/presentationml/2006/ole">
              <p:oleObj spid="_x0000_s1039" name="Worksheet" r:id="rId5" imgW="2580952" imgH="4342857" progId="Excel.Sheet.8">
                <p:embed/>
              </p:oleObj>
            </a:graphicData>
          </a:graphic>
        </p:graphicFrame>
        <p:graphicFrame>
          <p:nvGraphicFramePr>
            <p:cNvPr id="1040" name="Object 568"/>
            <p:cNvGraphicFramePr>
              <a:graphicFrameLocks noChangeAspect="1"/>
            </p:cNvGraphicFramePr>
            <p:nvPr/>
          </p:nvGraphicFramePr>
          <p:xfrm>
            <a:off x="4976813" y="4973638"/>
            <a:ext cx="1978025" cy="989012"/>
          </p:xfrm>
          <a:graphic>
            <a:graphicData uri="http://schemas.openxmlformats.org/presentationml/2006/ole">
              <p:oleObj spid="_x0000_s1040" name="Worksheet" r:id="rId6" imgW="3076190" imgH="1523810" progId="Excel.Sheet.8">
                <p:embed/>
              </p:oleObj>
            </a:graphicData>
          </a:graphic>
        </p:graphicFrame>
        <p:graphicFrame>
          <p:nvGraphicFramePr>
            <p:cNvPr id="1044" name="Object 579"/>
            <p:cNvGraphicFramePr>
              <a:graphicFrameLocks noChangeAspect="1"/>
            </p:cNvGraphicFramePr>
            <p:nvPr/>
          </p:nvGraphicFramePr>
          <p:xfrm>
            <a:off x="6998208" y="5002721"/>
            <a:ext cx="1885950" cy="1157287"/>
          </p:xfrm>
          <a:graphic>
            <a:graphicData uri="http://schemas.openxmlformats.org/presentationml/2006/ole">
              <p:oleObj spid="_x0000_s1044" name="Worksheet" r:id="rId7" imgW="2409524" imgH="1476190" progId="Excel.Sheet.8">
                <p:embed/>
              </p:oleObj>
            </a:graphicData>
          </a:graphic>
        </p:graphicFrame>
        <p:sp>
          <p:nvSpPr>
            <p:cNvPr id="1056" name="Text Box 1088"/>
            <p:cNvSpPr txBox="1">
              <a:spLocks noChangeArrowheads="1"/>
            </p:cNvSpPr>
            <p:nvPr/>
          </p:nvSpPr>
          <p:spPr bwMode="auto">
            <a:xfrm>
              <a:off x="5029200" y="6200775"/>
              <a:ext cx="4243388" cy="1190625"/>
            </a:xfrm>
            <a:prstGeom prst="rect">
              <a:avLst/>
            </a:prstGeom>
            <a:noFill/>
            <a:ln w="3175">
              <a:solidFill>
                <a:schemeClr val="tx1"/>
              </a:solidFill>
              <a:miter lim="800000"/>
              <a:headEnd/>
              <a:tailEnd/>
            </a:ln>
          </p:spPr>
          <p:txBody>
            <a:bodyPr>
              <a:spAutoFit/>
            </a:bodyPr>
            <a:lstStyle/>
            <a:p>
              <a:r>
                <a:rPr lang="en-US" sz="1200" b="1">
                  <a:latin typeface="Arial" charset="0"/>
                </a:rPr>
                <a:t>NOTE</a:t>
              </a:r>
              <a:r>
                <a:rPr lang="en-US" sz="1200">
                  <a:latin typeface="Arial" charset="0"/>
                </a:rPr>
                <a:t>:  This graphic representation of PLS001 is a summary of the detailed Product Line Standard 001 document prepared by the Circuit Breaker Product Line Management Team in Cedar Rapids.   It does not include all information found in that document.  For details, and for revision history, please refer to that document.  </a:t>
              </a:r>
            </a:p>
          </p:txBody>
        </p:sp>
        <p:sp>
          <p:nvSpPr>
            <p:cNvPr id="1051" name="Freeform 17"/>
            <p:cNvSpPr>
              <a:spLocks/>
            </p:cNvSpPr>
            <p:nvPr/>
          </p:nvSpPr>
          <p:spPr bwMode="auto">
            <a:xfrm>
              <a:off x="5638800" y="1219200"/>
              <a:ext cx="304800" cy="2133600"/>
            </a:xfrm>
            <a:custGeom>
              <a:avLst/>
              <a:gdLst>
                <a:gd name="T0" fmla="*/ 303221 w 193"/>
                <a:gd name="T1" fmla="*/ 0 h 913"/>
                <a:gd name="T2" fmla="*/ 303221 w 193"/>
                <a:gd name="T3" fmla="*/ 2131263 h 913"/>
                <a:gd name="T4" fmla="*/ 0 w 193"/>
                <a:gd name="T5" fmla="*/ 2131263 h 913"/>
                <a:gd name="T6" fmla="*/ 0 60000 65536"/>
                <a:gd name="T7" fmla="*/ 0 60000 65536"/>
                <a:gd name="T8" fmla="*/ 0 60000 65536"/>
                <a:gd name="T9" fmla="*/ 0 w 193"/>
                <a:gd name="T10" fmla="*/ 0 h 913"/>
                <a:gd name="T11" fmla="*/ 193 w 193"/>
                <a:gd name="T12" fmla="*/ 913 h 913"/>
              </a:gdLst>
              <a:ahLst/>
              <a:cxnLst>
                <a:cxn ang="T6">
                  <a:pos x="T0" y="T1"/>
                </a:cxn>
                <a:cxn ang="T7">
                  <a:pos x="T2" y="T3"/>
                </a:cxn>
                <a:cxn ang="T8">
                  <a:pos x="T4" y="T5"/>
                </a:cxn>
              </a:cxnLst>
              <a:rect l="T9" t="T10" r="T11" b="T12"/>
              <a:pathLst>
                <a:path w="193" h="913">
                  <a:moveTo>
                    <a:pt x="192" y="0"/>
                  </a:moveTo>
                  <a:lnTo>
                    <a:pt x="192" y="912"/>
                  </a:lnTo>
                  <a:lnTo>
                    <a:pt x="0" y="912"/>
                  </a:lnTo>
                </a:path>
              </a:pathLst>
            </a:custGeom>
            <a:noFill/>
            <a:ln w="25400" cap="rnd" cmpd="sng">
              <a:solidFill>
                <a:schemeClr val="tx1"/>
              </a:solidFill>
              <a:prstDash val="solid"/>
              <a:round/>
              <a:headEnd type="none" w="med" len="med"/>
              <a:tailEnd type="none" w="med" len="med"/>
            </a:ln>
          </p:spPr>
          <p:txBody>
            <a:bodyPr/>
            <a:lstStyle/>
            <a:p>
              <a:endParaRPr lang="en-US"/>
            </a:p>
          </p:txBody>
        </p:sp>
        <p:graphicFrame>
          <p:nvGraphicFramePr>
            <p:cNvPr id="1042" name="Object 572"/>
            <p:cNvGraphicFramePr>
              <a:graphicFrameLocks noChangeAspect="1"/>
            </p:cNvGraphicFramePr>
            <p:nvPr/>
          </p:nvGraphicFramePr>
          <p:xfrm>
            <a:off x="3900830" y="1538630"/>
            <a:ext cx="2070100" cy="1543050"/>
          </p:xfrm>
          <a:graphic>
            <a:graphicData uri="http://schemas.openxmlformats.org/presentationml/2006/ole">
              <p:oleObj spid="_x0000_s1042" name="Worksheet" r:id="rId8" imgW="3676190" imgH="2742857" progId="Excel.Sheet.8">
                <p:embed/>
              </p:oleObj>
            </a:graphicData>
          </a:graphic>
        </p:graphicFrame>
        <p:graphicFrame>
          <p:nvGraphicFramePr>
            <p:cNvPr id="1043" name="Object 578"/>
            <p:cNvGraphicFramePr>
              <a:graphicFrameLocks noChangeAspect="1"/>
            </p:cNvGraphicFramePr>
            <p:nvPr/>
          </p:nvGraphicFramePr>
          <p:xfrm>
            <a:off x="4191000" y="3200400"/>
            <a:ext cx="1444625" cy="1514475"/>
          </p:xfrm>
          <a:graphic>
            <a:graphicData uri="http://schemas.openxmlformats.org/presentationml/2006/ole">
              <p:oleObj spid="_x0000_s1043" name="Worksheet" r:id="rId9" imgW="2597076" imgH="2724867" progId="Excel.Sheet.8">
                <p:embed/>
              </p:oleObj>
            </a:graphicData>
          </a:graphic>
        </p:graphicFrame>
        <p:graphicFrame>
          <p:nvGraphicFramePr>
            <p:cNvPr id="1026" name="Object 2">
              <a:hlinkClick r:id="" action="ppaction://ole?verb=0"/>
            </p:cNvPr>
            <p:cNvGraphicFramePr>
              <a:graphicFrameLocks/>
            </p:cNvGraphicFramePr>
            <p:nvPr/>
          </p:nvGraphicFramePr>
          <p:xfrm>
            <a:off x="381000" y="533400"/>
            <a:ext cx="2438400" cy="304800"/>
          </p:xfrm>
          <a:graphic>
            <a:graphicData uri="http://schemas.openxmlformats.org/presentationml/2006/ole">
              <p:oleObj spid="_x0000_s1026" name="Worksheet" r:id="rId10" imgW="1936440" imgH="187200" progId="Excel.Sheet.8">
                <p:embed/>
              </p:oleObj>
            </a:graphicData>
          </a:graphic>
        </p:graphicFrame>
        <p:graphicFrame>
          <p:nvGraphicFramePr>
            <p:cNvPr id="1027" name="Object 3">
              <a:hlinkClick r:id="" action="ppaction://ole?verb=0"/>
            </p:cNvPr>
            <p:cNvGraphicFramePr>
              <a:graphicFrameLocks/>
            </p:cNvGraphicFramePr>
            <p:nvPr/>
          </p:nvGraphicFramePr>
          <p:xfrm>
            <a:off x="609600" y="914400"/>
            <a:ext cx="285750" cy="317500"/>
          </p:xfrm>
          <a:graphic>
            <a:graphicData uri="http://schemas.openxmlformats.org/presentationml/2006/ole">
              <p:oleObj spid="_x0000_s1027" name="Worksheet" r:id="rId11" imgW="171360" imgH="187200" progId="Excel.Sheet.8">
                <p:embed/>
              </p:oleObj>
            </a:graphicData>
          </a:graphic>
        </p:graphicFrame>
        <p:graphicFrame>
          <p:nvGraphicFramePr>
            <p:cNvPr id="1028" name="Object 4">
              <a:hlinkClick r:id="" action="ppaction://ole?verb=0"/>
            </p:cNvPr>
            <p:cNvGraphicFramePr>
              <a:graphicFrameLocks/>
            </p:cNvGraphicFramePr>
            <p:nvPr/>
          </p:nvGraphicFramePr>
          <p:xfrm>
            <a:off x="3276600" y="914400"/>
            <a:ext cx="304800" cy="317500"/>
          </p:xfrm>
          <a:graphic>
            <a:graphicData uri="http://schemas.openxmlformats.org/presentationml/2006/ole">
              <p:oleObj spid="_x0000_s1028" name="Worksheet" r:id="rId12" imgW="182520" imgH="187200" progId="Excel.Sheet.8">
                <p:embed/>
              </p:oleObj>
            </a:graphicData>
          </a:graphic>
        </p:graphicFrame>
        <p:graphicFrame>
          <p:nvGraphicFramePr>
            <p:cNvPr id="1031" name="Object 7">
              <a:hlinkClick r:id="" action="ppaction://ole?verb=0"/>
            </p:cNvPr>
            <p:cNvGraphicFramePr>
              <a:graphicFrameLocks/>
            </p:cNvGraphicFramePr>
            <p:nvPr/>
          </p:nvGraphicFramePr>
          <p:xfrm>
            <a:off x="153619" y="1524000"/>
            <a:ext cx="1135431" cy="2663825"/>
          </p:xfrm>
          <a:graphic>
            <a:graphicData uri="http://schemas.openxmlformats.org/presentationml/2006/ole">
              <p:oleObj spid="_x0000_s1031" name="Worksheet" r:id="rId13" imgW="1485714" imgH="2657143" progId="Excel.Sheet.8">
                <p:embed/>
              </p:oleObj>
            </a:graphicData>
          </a:graphic>
        </p:graphicFrame>
        <p:sp>
          <p:nvSpPr>
            <p:cNvPr id="1046" name="Freeform 12"/>
            <p:cNvSpPr>
              <a:spLocks/>
            </p:cNvSpPr>
            <p:nvPr/>
          </p:nvSpPr>
          <p:spPr bwMode="auto">
            <a:xfrm flipH="1">
              <a:off x="685800" y="1219200"/>
              <a:ext cx="74613" cy="304800"/>
            </a:xfrm>
            <a:custGeom>
              <a:avLst/>
              <a:gdLst>
                <a:gd name="T0" fmla="*/ 0 w 1"/>
                <a:gd name="T1" fmla="*/ 0 h 385"/>
                <a:gd name="T2" fmla="*/ 0 w 1"/>
                <a:gd name="T3" fmla="*/ 304008 h 385"/>
                <a:gd name="T4" fmla="*/ 0 60000 65536"/>
                <a:gd name="T5" fmla="*/ 0 60000 65536"/>
                <a:gd name="T6" fmla="*/ 0 w 1"/>
                <a:gd name="T7" fmla="*/ 0 h 385"/>
                <a:gd name="T8" fmla="*/ 1 w 1"/>
                <a:gd name="T9" fmla="*/ 385 h 385"/>
              </a:gdLst>
              <a:ahLst/>
              <a:cxnLst>
                <a:cxn ang="T4">
                  <a:pos x="T0" y="T1"/>
                </a:cxn>
                <a:cxn ang="T5">
                  <a:pos x="T2" y="T3"/>
                </a:cxn>
              </a:cxnLst>
              <a:rect l="T6" t="T7" r="T8" b="T9"/>
              <a:pathLst>
                <a:path w="1" h="385">
                  <a:moveTo>
                    <a:pt x="0" y="0"/>
                  </a:moveTo>
                  <a:lnTo>
                    <a:pt x="0" y="384"/>
                  </a:lnTo>
                </a:path>
              </a:pathLst>
            </a:custGeom>
            <a:noFill/>
            <a:ln w="25400" cap="rnd" cmpd="sng">
              <a:solidFill>
                <a:schemeClr val="tx1"/>
              </a:solidFill>
              <a:prstDash val="solid"/>
              <a:round/>
              <a:headEnd type="none" w="med" len="med"/>
              <a:tailEnd type="none" w="med" len="med"/>
            </a:ln>
          </p:spPr>
          <p:txBody>
            <a:bodyPr/>
            <a:lstStyle/>
            <a:p>
              <a:endParaRPr lang="en-US"/>
            </a:p>
          </p:txBody>
        </p:sp>
        <p:sp>
          <p:nvSpPr>
            <p:cNvPr id="1048" name="Freeform 14"/>
            <p:cNvSpPr>
              <a:spLocks/>
            </p:cNvSpPr>
            <p:nvPr/>
          </p:nvSpPr>
          <p:spPr bwMode="auto">
            <a:xfrm>
              <a:off x="2514600" y="1219200"/>
              <a:ext cx="76200" cy="304800"/>
            </a:xfrm>
            <a:custGeom>
              <a:avLst/>
              <a:gdLst>
                <a:gd name="T0" fmla="*/ 0 w 1"/>
                <a:gd name="T1" fmla="*/ 0 h 337"/>
                <a:gd name="T2" fmla="*/ 0 w 1"/>
                <a:gd name="T3" fmla="*/ 303896 h 337"/>
                <a:gd name="T4" fmla="*/ 0 60000 65536"/>
                <a:gd name="T5" fmla="*/ 0 60000 65536"/>
                <a:gd name="T6" fmla="*/ 0 w 1"/>
                <a:gd name="T7" fmla="*/ 0 h 337"/>
                <a:gd name="T8" fmla="*/ 1 w 1"/>
                <a:gd name="T9" fmla="*/ 337 h 337"/>
              </a:gdLst>
              <a:ahLst/>
              <a:cxnLst>
                <a:cxn ang="T4">
                  <a:pos x="T0" y="T1"/>
                </a:cxn>
                <a:cxn ang="T5">
                  <a:pos x="T2" y="T3"/>
                </a:cxn>
              </a:cxnLst>
              <a:rect l="T6" t="T7" r="T8" b="T9"/>
              <a:pathLst>
                <a:path w="1" h="337">
                  <a:moveTo>
                    <a:pt x="0" y="0"/>
                  </a:moveTo>
                  <a:lnTo>
                    <a:pt x="0" y="336"/>
                  </a:lnTo>
                </a:path>
              </a:pathLst>
            </a:custGeom>
            <a:noFill/>
            <a:ln w="25400" cap="rnd" cmpd="sng">
              <a:solidFill>
                <a:schemeClr val="tx1"/>
              </a:solidFill>
              <a:prstDash val="solid"/>
              <a:round/>
              <a:headEnd type="none" w="med" len="med"/>
              <a:tailEnd type="none" w="med" len="med"/>
            </a:ln>
          </p:spPr>
          <p:txBody>
            <a:bodyPr/>
            <a:lstStyle/>
            <a:p>
              <a:endParaRPr lang="en-US"/>
            </a:p>
          </p:txBody>
        </p:sp>
        <p:graphicFrame>
          <p:nvGraphicFramePr>
            <p:cNvPr id="1033" name="Object 31">
              <a:hlinkClick r:id="" action="ppaction://ole?verb=0"/>
            </p:cNvPr>
            <p:cNvGraphicFramePr>
              <a:graphicFrameLocks/>
            </p:cNvGraphicFramePr>
            <p:nvPr/>
          </p:nvGraphicFramePr>
          <p:xfrm>
            <a:off x="1200150" y="904875"/>
            <a:ext cx="322263" cy="314325"/>
          </p:xfrm>
          <a:graphic>
            <a:graphicData uri="http://schemas.openxmlformats.org/presentationml/2006/ole">
              <p:oleObj spid="_x0000_s1033" name="Worksheet" r:id="rId14" imgW="190440" imgH="187200" progId="Excel.Sheet.8">
                <p:embed/>
              </p:oleObj>
            </a:graphicData>
          </a:graphic>
        </p:graphicFrame>
        <p:graphicFrame>
          <p:nvGraphicFramePr>
            <p:cNvPr id="1034" name="Object 32">
              <a:hlinkClick r:id="" action="ppaction://ole?verb=0"/>
            </p:cNvPr>
            <p:cNvGraphicFramePr>
              <a:graphicFrameLocks/>
            </p:cNvGraphicFramePr>
            <p:nvPr/>
          </p:nvGraphicFramePr>
          <p:xfrm>
            <a:off x="2362200" y="914400"/>
            <a:ext cx="358775" cy="314325"/>
          </p:xfrm>
          <a:graphic>
            <a:graphicData uri="http://schemas.openxmlformats.org/presentationml/2006/ole">
              <p:oleObj spid="_x0000_s1034" name="Worksheet" r:id="rId15" imgW="190476" imgH="171429" progId="Excel.Sheet.8">
                <p:embed/>
              </p:oleObj>
            </a:graphicData>
          </a:graphic>
        </p:graphicFrame>
        <p:graphicFrame>
          <p:nvGraphicFramePr>
            <p:cNvPr id="1045" name="Object 1087"/>
            <p:cNvGraphicFramePr>
              <a:graphicFrameLocks noChangeAspect="1"/>
            </p:cNvGraphicFramePr>
            <p:nvPr/>
          </p:nvGraphicFramePr>
          <p:xfrm>
            <a:off x="1371600" y="1524000"/>
            <a:ext cx="2476195" cy="3092450"/>
          </p:xfrm>
          <a:graphic>
            <a:graphicData uri="http://schemas.openxmlformats.org/presentationml/2006/ole">
              <p:oleObj spid="_x0000_s1045" name="Worksheet" r:id="rId16" imgW="4333333" imgH="5180952" progId="Excel.Sheet.8">
                <p:embed/>
              </p:oleObj>
            </a:graphicData>
          </a:graphic>
        </p:graphicFrame>
        <p:cxnSp>
          <p:nvCxnSpPr>
            <p:cNvPr id="36" name="Straight Connector 35"/>
            <p:cNvCxnSpPr/>
            <p:nvPr/>
          </p:nvCxnSpPr>
          <p:spPr bwMode="auto">
            <a:xfrm flipH="1">
              <a:off x="3581400" y="1141171"/>
              <a:ext cx="302971" cy="1829"/>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8" name="Straight Connector 37"/>
            <p:cNvCxnSpPr/>
            <p:nvPr/>
          </p:nvCxnSpPr>
          <p:spPr bwMode="auto">
            <a:xfrm flipV="1">
              <a:off x="3884371" y="1133856"/>
              <a:ext cx="0" cy="95098"/>
            </a:xfrm>
            <a:prstGeom prst="line">
              <a:avLst/>
            </a:prstGeom>
            <a:solidFill>
              <a:schemeClr val="accent1"/>
            </a:solidFill>
            <a:ln w="12700" cap="flat" cmpd="sng" algn="ctr">
              <a:solidFill>
                <a:schemeClr val="tx1"/>
              </a:solidFill>
              <a:prstDash val="solid"/>
              <a:round/>
              <a:headEnd type="none" w="med" len="med"/>
              <a:tailEnd type="none" w="med" len="med"/>
            </a:ln>
            <a:effectLst/>
          </p:spPr>
        </p:cxnSp>
        <p:graphicFrame>
          <p:nvGraphicFramePr>
            <p:cNvPr id="1029" name="Object 5">
              <a:hlinkClick r:id="" action="ppaction://ole?verb=0"/>
            </p:cNvPr>
            <p:cNvGraphicFramePr>
              <a:graphicFrameLocks/>
            </p:cNvGraphicFramePr>
            <p:nvPr/>
          </p:nvGraphicFramePr>
          <p:xfrm>
            <a:off x="5791200" y="914400"/>
            <a:ext cx="320675" cy="317500"/>
          </p:xfrm>
          <a:graphic>
            <a:graphicData uri="http://schemas.openxmlformats.org/presentationml/2006/ole">
              <p:oleObj spid="_x0000_s1029" name="Worksheet" r:id="rId17" imgW="190440" imgH="187200" progId="Excel.Sheet.8">
                <p:embed/>
              </p:oleObj>
            </a:graphicData>
          </a:graphic>
        </p:graphicFrame>
        <p:graphicFrame>
          <p:nvGraphicFramePr>
            <p:cNvPr id="1030" name="Object 6">
              <a:hlinkClick r:id="" action="ppaction://ole?verb=0"/>
            </p:cNvPr>
            <p:cNvGraphicFramePr>
              <a:graphicFrameLocks/>
            </p:cNvGraphicFramePr>
            <p:nvPr/>
          </p:nvGraphicFramePr>
          <p:xfrm>
            <a:off x="6400800" y="914400"/>
            <a:ext cx="311150" cy="311150"/>
          </p:xfrm>
          <a:graphic>
            <a:graphicData uri="http://schemas.openxmlformats.org/presentationml/2006/ole">
              <p:oleObj spid="_x0000_s1030" name="Worksheet" r:id="rId18" imgW="171429" imgH="171429" progId="Excel.Sheet.8">
                <p:embed/>
              </p:oleObj>
            </a:graphicData>
          </a:graphic>
        </p:graphicFrame>
        <p:graphicFrame>
          <p:nvGraphicFramePr>
            <p:cNvPr id="1032" name="Object 11">
              <a:hlinkClick r:id="" action="ppaction://ole?verb=0"/>
            </p:cNvPr>
            <p:cNvGraphicFramePr>
              <a:graphicFrameLocks/>
            </p:cNvGraphicFramePr>
            <p:nvPr/>
          </p:nvGraphicFramePr>
          <p:xfrm>
            <a:off x="8534400" y="914400"/>
            <a:ext cx="323850" cy="328613"/>
          </p:xfrm>
          <a:graphic>
            <a:graphicData uri="http://schemas.openxmlformats.org/presentationml/2006/ole">
              <p:oleObj spid="_x0000_s1032" name="Worksheet" r:id="rId19" imgW="182520" imgH="187200" progId="Excel.Sheet.8">
                <p:embed/>
              </p:oleObj>
            </a:graphicData>
          </a:graphic>
        </p:graphicFrame>
        <p:sp>
          <p:nvSpPr>
            <p:cNvPr id="1050" name="Freeform 16"/>
            <p:cNvSpPr>
              <a:spLocks/>
            </p:cNvSpPr>
            <p:nvPr/>
          </p:nvSpPr>
          <p:spPr bwMode="auto">
            <a:xfrm>
              <a:off x="4648200" y="1219200"/>
              <a:ext cx="76200" cy="304800"/>
            </a:xfrm>
            <a:custGeom>
              <a:avLst/>
              <a:gdLst>
                <a:gd name="T0" fmla="*/ 0 w 1"/>
                <a:gd name="T1" fmla="*/ 0 h 433"/>
                <a:gd name="T2" fmla="*/ 0 w 1"/>
                <a:gd name="T3" fmla="*/ 304096 h 433"/>
                <a:gd name="T4" fmla="*/ 0 60000 65536"/>
                <a:gd name="T5" fmla="*/ 0 60000 65536"/>
                <a:gd name="T6" fmla="*/ 0 w 1"/>
                <a:gd name="T7" fmla="*/ 0 h 433"/>
                <a:gd name="T8" fmla="*/ 1 w 1"/>
                <a:gd name="T9" fmla="*/ 433 h 433"/>
              </a:gdLst>
              <a:ahLst/>
              <a:cxnLst>
                <a:cxn ang="T4">
                  <a:pos x="T0" y="T1"/>
                </a:cxn>
                <a:cxn ang="T5">
                  <a:pos x="T2" y="T3"/>
                </a:cxn>
              </a:cxnLst>
              <a:rect l="T6" t="T7" r="T8" b="T9"/>
              <a:pathLst>
                <a:path w="1" h="433">
                  <a:moveTo>
                    <a:pt x="0" y="0"/>
                  </a:moveTo>
                  <a:lnTo>
                    <a:pt x="0" y="432"/>
                  </a:lnTo>
                </a:path>
              </a:pathLst>
            </a:custGeom>
            <a:noFill/>
            <a:ln w="25400" cap="rnd" cmpd="sng">
              <a:solidFill>
                <a:schemeClr val="tx1"/>
              </a:solidFill>
              <a:prstDash val="solid"/>
              <a:round/>
              <a:headEnd type="none" w="med" len="med"/>
              <a:tailEnd type="none" w="med" len="med"/>
            </a:ln>
          </p:spPr>
          <p:txBody>
            <a:bodyPr/>
            <a:lstStyle/>
            <a:p>
              <a:endParaRPr lang="en-US"/>
            </a:p>
          </p:txBody>
        </p:sp>
        <p:graphicFrame>
          <p:nvGraphicFramePr>
            <p:cNvPr id="1035" name="Object 33">
              <a:hlinkClick r:id="" action="ppaction://ole?verb=0"/>
            </p:cNvPr>
            <p:cNvGraphicFramePr>
              <a:graphicFrameLocks/>
            </p:cNvGraphicFramePr>
            <p:nvPr/>
          </p:nvGraphicFramePr>
          <p:xfrm>
            <a:off x="4495800" y="914400"/>
            <a:ext cx="307975" cy="314325"/>
          </p:xfrm>
          <a:graphic>
            <a:graphicData uri="http://schemas.openxmlformats.org/presentationml/2006/ole">
              <p:oleObj spid="_x0000_s1035" name="Worksheet" r:id="rId20" imgW="182520" imgH="187200" progId="Excel.Sheet.8">
                <p:embed/>
              </p:oleObj>
            </a:graphicData>
          </a:graphic>
        </p:graphicFrame>
        <p:graphicFrame>
          <p:nvGraphicFramePr>
            <p:cNvPr id="1036" name="Object 34">
              <a:hlinkClick r:id="" action="ppaction://ole?verb=0"/>
            </p:cNvPr>
            <p:cNvGraphicFramePr>
              <a:graphicFrameLocks/>
            </p:cNvGraphicFramePr>
            <p:nvPr/>
          </p:nvGraphicFramePr>
          <p:xfrm>
            <a:off x="6997458" y="904875"/>
            <a:ext cx="531813" cy="314325"/>
          </p:xfrm>
          <a:graphic>
            <a:graphicData uri="http://schemas.openxmlformats.org/presentationml/2006/ole">
              <p:oleObj spid="_x0000_s1036" name="Worksheet" r:id="rId21" imgW="311040" imgH="187200" progId="Excel.Sheet.8">
                <p:embed/>
              </p:oleObj>
            </a:graphicData>
          </a:graphic>
        </p:graphicFrame>
        <p:cxnSp>
          <p:nvCxnSpPr>
            <p:cNvPr id="41" name="Straight Connector 40"/>
            <p:cNvCxnSpPr/>
            <p:nvPr/>
          </p:nvCxnSpPr>
          <p:spPr bwMode="auto">
            <a:xfrm>
              <a:off x="8684720" y="1242997"/>
              <a:ext cx="5738" cy="227361"/>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055" name="Text Box 53"/>
            <p:cNvSpPr txBox="1">
              <a:spLocks noChangeArrowheads="1"/>
            </p:cNvSpPr>
            <p:nvPr/>
          </p:nvSpPr>
          <p:spPr bwMode="auto">
            <a:xfrm>
              <a:off x="8594725" y="287338"/>
              <a:ext cx="850900" cy="244475"/>
            </a:xfrm>
            <a:prstGeom prst="rect">
              <a:avLst/>
            </a:prstGeom>
            <a:noFill/>
            <a:ln w="12700">
              <a:noFill/>
              <a:miter lim="800000"/>
              <a:headEnd/>
              <a:tailEnd/>
            </a:ln>
          </p:spPr>
          <p:txBody>
            <a:bodyPr wrap="none">
              <a:spAutoFit/>
            </a:bodyPr>
            <a:lstStyle/>
            <a:p>
              <a:r>
                <a:rPr lang="en-US" sz="1000" b="1">
                  <a:latin typeface="Arial" charset="0"/>
                </a:rPr>
                <a:t>Page 1 of 4</a:t>
              </a:r>
            </a:p>
          </p:txBody>
        </p:sp>
        <p:graphicFrame>
          <p:nvGraphicFramePr>
            <p:cNvPr id="2" name="Object 110">
              <a:hlinkClick r:id="" action="ppaction://ole?verb=0"/>
            </p:cNvPr>
            <p:cNvGraphicFramePr>
              <a:graphicFrameLocks/>
            </p:cNvGraphicFramePr>
            <p:nvPr/>
          </p:nvGraphicFramePr>
          <p:xfrm>
            <a:off x="2438400" y="152400"/>
            <a:ext cx="5762625" cy="219075"/>
          </p:xfrm>
          <a:graphic>
            <a:graphicData uri="http://schemas.openxmlformats.org/presentationml/2006/ole">
              <p:oleObj spid="_x0000_s1046" name="Worksheet" r:id="rId22" imgW="4619557" imgH="180885" progId="Excel.Sheet.8">
                <p:embed/>
              </p:oleObj>
            </a:graphicData>
          </a:graphic>
        </p:graphicFrame>
      </p:gr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228600" y="152400"/>
            <a:ext cx="9671050" cy="7478713"/>
            <a:chOff x="228600" y="152400"/>
            <a:chExt cx="9671050" cy="7478713"/>
          </a:xfrm>
        </p:grpSpPr>
        <p:graphicFrame>
          <p:nvGraphicFramePr>
            <p:cNvPr id="2050" name="Object 2">
              <a:hlinkClick r:id="" action="ppaction://ole?verb=0"/>
            </p:cNvPr>
            <p:cNvGraphicFramePr>
              <a:graphicFrameLocks/>
            </p:cNvGraphicFramePr>
            <p:nvPr/>
          </p:nvGraphicFramePr>
          <p:xfrm>
            <a:off x="381000" y="533400"/>
            <a:ext cx="2438400" cy="304800"/>
          </p:xfrm>
          <a:graphic>
            <a:graphicData uri="http://schemas.openxmlformats.org/presentationml/2006/ole">
              <p:oleObj spid="_x0000_s2050" name="Worksheet" r:id="rId4" imgW="1936440" imgH="187200" progId="Excel.Sheet.8">
                <p:embed/>
              </p:oleObj>
            </a:graphicData>
          </a:graphic>
        </p:graphicFrame>
        <p:sp>
          <p:nvSpPr>
            <p:cNvPr id="2069" name="Freeform 18"/>
            <p:cNvSpPr>
              <a:spLocks/>
            </p:cNvSpPr>
            <p:nvPr/>
          </p:nvSpPr>
          <p:spPr bwMode="auto">
            <a:xfrm flipH="1">
              <a:off x="990600" y="1219200"/>
              <a:ext cx="76200" cy="304800"/>
            </a:xfrm>
            <a:custGeom>
              <a:avLst/>
              <a:gdLst>
                <a:gd name="T0" fmla="*/ 0 w 1"/>
                <a:gd name="T1" fmla="*/ 0 h 481"/>
                <a:gd name="T2" fmla="*/ 0 w 1"/>
                <a:gd name="T3" fmla="*/ 304166 h 481"/>
                <a:gd name="T4" fmla="*/ 0 60000 65536"/>
                <a:gd name="T5" fmla="*/ 0 60000 65536"/>
                <a:gd name="T6" fmla="*/ 0 w 1"/>
                <a:gd name="T7" fmla="*/ 0 h 481"/>
                <a:gd name="T8" fmla="*/ 1 w 1"/>
                <a:gd name="T9" fmla="*/ 481 h 481"/>
              </a:gdLst>
              <a:ahLst/>
              <a:cxnLst>
                <a:cxn ang="T4">
                  <a:pos x="T0" y="T1"/>
                </a:cxn>
                <a:cxn ang="T5">
                  <a:pos x="T2" y="T3"/>
                </a:cxn>
              </a:cxnLst>
              <a:rect l="T6" t="T7" r="T8" b="T9"/>
              <a:pathLst>
                <a:path w="1" h="481">
                  <a:moveTo>
                    <a:pt x="0" y="0"/>
                  </a:moveTo>
                  <a:lnTo>
                    <a:pt x="0" y="480"/>
                  </a:lnTo>
                </a:path>
              </a:pathLst>
            </a:custGeom>
            <a:noFill/>
            <a:ln w="25400" cap="rnd" cmpd="sng">
              <a:solidFill>
                <a:schemeClr val="tx1"/>
              </a:solidFill>
              <a:prstDash val="solid"/>
              <a:round/>
              <a:headEnd type="none" w="med" len="med"/>
              <a:tailEnd type="none" w="med" len="med"/>
            </a:ln>
          </p:spPr>
          <p:txBody>
            <a:bodyPr/>
            <a:lstStyle/>
            <a:p>
              <a:endParaRPr lang="en-US"/>
            </a:p>
          </p:txBody>
        </p:sp>
        <p:graphicFrame>
          <p:nvGraphicFramePr>
            <p:cNvPr id="2051" name="Object 20">
              <a:hlinkClick r:id="" action="ppaction://ole?verb=0"/>
            </p:cNvPr>
            <p:cNvGraphicFramePr>
              <a:graphicFrameLocks/>
            </p:cNvGraphicFramePr>
            <p:nvPr/>
          </p:nvGraphicFramePr>
          <p:xfrm>
            <a:off x="381000" y="1524000"/>
            <a:ext cx="1265238" cy="2085975"/>
          </p:xfrm>
          <a:graphic>
            <a:graphicData uri="http://schemas.openxmlformats.org/presentationml/2006/ole">
              <p:oleObj spid="_x0000_s2051" name="Worksheet" r:id="rId5" imgW="1780952" imgH="2066667" progId="Excel.Sheet.8">
                <p:embed/>
              </p:oleObj>
            </a:graphicData>
          </a:graphic>
        </p:graphicFrame>
        <p:graphicFrame>
          <p:nvGraphicFramePr>
            <p:cNvPr id="2052" name="Object 25">
              <a:hlinkClick r:id="" action="ppaction://ole?verb=0"/>
            </p:cNvPr>
            <p:cNvGraphicFramePr>
              <a:graphicFrameLocks/>
            </p:cNvGraphicFramePr>
            <p:nvPr/>
          </p:nvGraphicFramePr>
          <p:xfrm>
            <a:off x="762000" y="914400"/>
            <a:ext cx="552450" cy="288925"/>
          </p:xfrm>
          <a:graphic>
            <a:graphicData uri="http://schemas.openxmlformats.org/presentationml/2006/ole">
              <p:oleObj spid="_x0000_s2052" name="Worksheet" r:id="rId6" imgW="350640" imgH="187200" progId="Excel.Sheet.8">
                <p:embed/>
              </p:oleObj>
            </a:graphicData>
          </a:graphic>
        </p:graphicFrame>
        <p:sp>
          <p:nvSpPr>
            <p:cNvPr id="2070" name="Text Box 26"/>
            <p:cNvSpPr txBox="1">
              <a:spLocks noChangeArrowheads="1"/>
            </p:cNvSpPr>
            <p:nvPr/>
          </p:nvSpPr>
          <p:spPr bwMode="auto">
            <a:xfrm>
              <a:off x="8594725" y="287338"/>
              <a:ext cx="850900" cy="244475"/>
            </a:xfrm>
            <a:prstGeom prst="rect">
              <a:avLst/>
            </a:prstGeom>
            <a:noFill/>
            <a:ln w="12700">
              <a:noFill/>
              <a:miter lim="800000"/>
              <a:headEnd/>
              <a:tailEnd/>
            </a:ln>
          </p:spPr>
          <p:txBody>
            <a:bodyPr wrap="none">
              <a:spAutoFit/>
            </a:bodyPr>
            <a:lstStyle/>
            <a:p>
              <a:r>
                <a:rPr lang="en-US" sz="1000" b="1">
                  <a:latin typeface="Arial" charset="0"/>
                </a:rPr>
                <a:t>Page 2 of 4</a:t>
              </a:r>
            </a:p>
          </p:txBody>
        </p:sp>
        <p:graphicFrame>
          <p:nvGraphicFramePr>
            <p:cNvPr id="2053" name="Object 40"/>
            <p:cNvGraphicFramePr>
              <a:graphicFrameLocks noChangeAspect="1"/>
            </p:cNvGraphicFramePr>
            <p:nvPr/>
          </p:nvGraphicFramePr>
          <p:xfrm>
            <a:off x="2667000" y="3905250"/>
            <a:ext cx="3179763" cy="3725863"/>
          </p:xfrm>
          <a:graphic>
            <a:graphicData uri="http://schemas.openxmlformats.org/presentationml/2006/ole">
              <p:oleObj spid="_x0000_s2053" name="Worksheet" r:id="rId7" imgW="5742857" imgH="7066667" progId="Excel.Sheet.8">
                <p:embed/>
              </p:oleObj>
            </a:graphicData>
          </a:graphic>
        </p:graphicFrame>
        <p:graphicFrame>
          <p:nvGraphicFramePr>
            <p:cNvPr id="2054" name="Object 41"/>
            <p:cNvGraphicFramePr>
              <a:graphicFrameLocks noChangeAspect="1"/>
            </p:cNvGraphicFramePr>
            <p:nvPr/>
          </p:nvGraphicFramePr>
          <p:xfrm>
            <a:off x="228600" y="4052889"/>
            <a:ext cx="2212975" cy="3576865"/>
          </p:xfrm>
          <a:graphic>
            <a:graphicData uri="http://schemas.openxmlformats.org/presentationml/2006/ole">
              <p:oleObj spid="_x0000_s2054" name="Worksheet" r:id="rId8" imgW="3819048" imgH="6314286" progId="Excel.Sheet.8">
                <p:embed/>
              </p:oleObj>
            </a:graphicData>
          </a:graphic>
        </p:graphicFrame>
        <p:graphicFrame>
          <p:nvGraphicFramePr>
            <p:cNvPr id="2055" name="Object 43"/>
            <p:cNvGraphicFramePr>
              <a:graphicFrameLocks noChangeAspect="1"/>
            </p:cNvGraphicFramePr>
            <p:nvPr/>
          </p:nvGraphicFramePr>
          <p:xfrm>
            <a:off x="5867400" y="5716588"/>
            <a:ext cx="2819400" cy="1522412"/>
          </p:xfrm>
          <a:graphic>
            <a:graphicData uri="http://schemas.openxmlformats.org/presentationml/2006/ole">
              <p:oleObj spid="_x0000_s2055" name="Worksheet" r:id="rId9" imgW="4499028" imgH="2430814" progId="Excel.Sheet.8">
                <p:embed/>
              </p:oleObj>
            </a:graphicData>
          </a:graphic>
        </p:graphicFrame>
        <p:graphicFrame>
          <p:nvGraphicFramePr>
            <p:cNvPr id="2056" name="Object 44"/>
            <p:cNvGraphicFramePr>
              <a:graphicFrameLocks noChangeAspect="1"/>
            </p:cNvGraphicFramePr>
            <p:nvPr/>
          </p:nvGraphicFramePr>
          <p:xfrm>
            <a:off x="6553200" y="4146550"/>
            <a:ext cx="2730500" cy="1492250"/>
          </p:xfrm>
          <a:graphic>
            <a:graphicData uri="http://schemas.openxmlformats.org/presentationml/2006/ole">
              <p:oleObj spid="_x0000_s2056" name="Worksheet" r:id="rId10" imgW="4171429" imgH="2238095" progId="Excel.Sheet.8">
                <p:embed/>
              </p:oleObj>
            </a:graphicData>
          </a:graphic>
        </p:graphicFrame>
        <p:graphicFrame>
          <p:nvGraphicFramePr>
            <p:cNvPr id="2057" name="Object 46">
              <a:hlinkClick r:id="" action="ppaction://ole?verb=0"/>
            </p:cNvPr>
            <p:cNvGraphicFramePr>
              <a:graphicFrameLocks/>
            </p:cNvGraphicFramePr>
            <p:nvPr/>
          </p:nvGraphicFramePr>
          <p:xfrm>
            <a:off x="2425700" y="914400"/>
            <a:ext cx="365125" cy="384175"/>
          </p:xfrm>
          <a:graphic>
            <a:graphicData uri="http://schemas.openxmlformats.org/presentationml/2006/ole">
              <p:oleObj spid="_x0000_s2057" name="Worksheet" r:id="rId11" imgW="182520" imgH="187200" progId="Excel.Sheet.8">
                <p:embed/>
              </p:oleObj>
            </a:graphicData>
          </a:graphic>
        </p:graphicFrame>
        <p:graphicFrame>
          <p:nvGraphicFramePr>
            <p:cNvPr id="2058" name="Object 47">
              <a:hlinkClick r:id="" action="ppaction://ole?verb=0"/>
            </p:cNvPr>
            <p:cNvGraphicFramePr>
              <a:graphicFrameLocks/>
            </p:cNvGraphicFramePr>
            <p:nvPr/>
          </p:nvGraphicFramePr>
          <p:xfrm>
            <a:off x="3810000" y="802572"/>
            <a:ext cx="441325" cy="385763"/>
          </p:xfrm>
          <a:graphic>
            <a:graphicData uri="http://schemas.openxmlformats.org/presentationml/2006/ole">
              <p:oleObj spid="_x0000_s2058" name="Worksheet" r:id="rId12" imgW="210960" imgH="187200" progId="Excel.Sheet.8">
                <p:embed/>
              </p:oleObj>
            </a:graphicData>
          </a:graphic>
        </p:graphicFrame>
        <p:graphicFrame>
          <p:nvGraphicFramePr>
            <p:cNvPr id="2059" name="Object 48">
              <a:hlinkClick r:id="" action="ppaction://ole?verb=0"/>
            </p:cNvPr>
            <p:cNvGraphicFramePr>
              <a:graphicFrameLocks/>
            </p:cNvGraphicFramePr>
            <p:nvPr/>
          </p:nvGraphicFramePr>
          <p:xfrm>
            <a:off x="9067800" y="1066800"/>
            <a:ext cx="374650" cy="379413"/>
          </p:xfrm>
          <a:graphic>
            <a:graphicData uri="http://schemas.openxmlformats.org/presentationml/2006/ole">
              <p:oleObj spid="_x0000_s2059" name="Worksheet" r:id="rId13" imgW="182520" imgH="187200" progId="Excel.Sheet.8">
                <p:embed/>
              </p:oleObj>
            </a:graphicData>
          </a:graphic>
        </p:graphicFrame>
        <p:graphicFrame>
          <p:nvGraphicFramePr>
            <p:cNvPr id="2060" name="Object 49">
              <a:hlinkClick r:id="" action="ppaction://ole?verb=0"/>
            </p:cNvPr>
            <p:cNvGraphicFramePr>
              <a:graphicFrameLocks/>
            </p:cNvGraphicFramePr>
            <p:nvPr/>
          </p:nvGraphicFramePr>
          <p:xfrm>
            <a:off x="6400800" y="378940"/>
            <a:ext cx="304800" cy="304800"/>
          </p:xfrm>
          <a:graphic>
            <a:graphicData uri="http://schemas.openxmlformats.org/presentationml/2006/ole">
              <p:oleObj spid="_x0000_s2060" name="Worksheet" r:id="rId14" imgW="209524" imgH="228571" progId="Excel.Sheet.8">
                <p:embed/>
              </p:oleObj>
            </a:graphicData>
          </a:graphic>
        </p:graphicFrame>
        <p:sp>
          <p:nvSpPr>
            <p:cNvPr id="2071" name="Freeform 50"/>
            <p:cNvSpPr>
              <a:spLocks/>
            </p:cNvSpPr>
            <p:nvPr/>
          </p:nvSpPr>
          <p:spPr bwMode="auto">
            <a:xfrm>
              <a:off x="2590800" y="1295400"/>
              <a:ext cx="1588" cy="230188"/>
            </a:xfrm>
            <a:custGeom>
              <a:avLst/>
              <a:gdLst>
                <a:gd name="T0" fmla="*/ 0 w 1"/>
                <a:gd name="T1" fmla="*/ 0 h 145"/>
                <a:gd name="T2" fmla="*/ 0 w 1"/>
                <a:gd name="T3" fmla="*/ 228600 h 145"/>
                <a:gd name="T4" fmla="*/ 0 60000 65536"/>
                <a:gd name="T5" fmla="*/ 0 60000 65536"/>
                <a:gd name="T6" fmla="*/ 0 w 1"/>
                <a:gd name="T7" fmla="*/ 0 h 145"/>
                <a:gd name="T8" fmla="*/ 1 w 1"/>
                <a:gd name="T9" fmla="*/ 145 h 145"/>
              </a:gdLst>
              <a:ahLst/>
              <a:cxnLst>
                <a:cxn ang="T4">
                  <a:pos x="T0" y="T1"/>
                </a:cxn>
                <a:cxn ang="T5">
                  <a:pos x="T2" y="T3"/>
                </a:cxn>
              </a:cxnLst>
              <a:rect l="T6" t="T7" r="T8" b="T9"/>
              <a:pathLst>
                <a:path w="1" h="145">
                  <a:moveTo>
                    <a:pt x="0" y="0"/>
                  </a:moveTo>
                  <a:lnTo>
                    <a:pt x="0" y="144"/>
                  </a:lnTo>
                </a:path>
              </a:pathLst>
            </a:custGeom>
            <a:noFill/>
            <a:ln w="25400" cap="rnd" cmpd="sng">
              <a:solidFill>
                <a:schemeClr val="tx1"/>
              </a:solidFill>
              <a:prstDash val="solid"/>
              <a:round/>
              <a:headEnd type="none" w="med" len="med"/>
              <a:tailEnd type="none" w="med" len="med"/>
            </a:ln>
          </p:spPr>
          <p:txBody>
            <a:bodyPr/>
            <a:lstStyle/>
            <a:p>
              <a:endParaRPr lang="en-US"/>
            </a:p>
          </p:txBody>
        </p:sp>
        <p:sp>
          <p:nvSpPr>
            <p:cNvPr id="2072" name="Freeform 51"/>
            <p:cNvSpPr>
              <a:spLocks/>
            </p:cNvSpPr>
            <p:nvPr/>
          </p:nvSpPr>
          <p:spPr bwMode="auto">
            <a:xfrm flipH="1">
              <a:off x="3962400" y="1183572"/>
              <a:ext cx="76200" cy="152400"/>
            </a:xfrm>
            <a:custGeom>
              <a:avLst/>
              <a:gdLst>
                <a:gd name="T0" fmla="*/ 0 w 1"/>
                <a:gd name="T1" fmla="*/ 0 h 673"/>
                <a:gd name="T2" fmla="*/ 0 w 1"/>
                <a:gd name="T3" fmla="*/ 152174 h 673"/>
                <a:gd name="T4" fmla="*/ 0 60000 65536"/>
                <a:gd name="T5" fmla="*/ 0 60000 65536"/>
                <a:gd name="T6" fmla="*/ 0 w 1"/>
                <a:gd name="T7" fmla="*/ 0 h 673"/>
                <a:gd name="T8" fmla="*/ 1 w 1"/>
                <a:gd name="T9" fmla="*/ 673 h 673"/>
              </a:gdLst>
              <a:ahLst/>
              <a:cxnLst>
                <a:cxn ang="T4">
                  <a:pos x="T0" y="T1"/>
                </a:cxn>
                <a:cxn ang="T5">
                  <a:pos x="T2" y="T3"/>
                </a:cxn>
              </a:cxnLst>
              <a:rect l="T6" t="T7" r="T8" b="T9"/>
              <a:pathLst>
                <a:path w="1" h="673">
                  <a:moveTo>
                    <a:pt x="0" y="0"/>
                  </a:moveTo>
                  <a:lnTo>
                    <a:pt x="0" y="672"/>
                  </a:lnTo>
                </a:path>
              </a:pathLst>
            </a:custGeom>
            <a:noFill/>
            <a:ln w="25400" cap="rnd" cmpd="sng">
              <a:solidFill>
                <a:schemeClr val="tx1"/>
              </a:solidFill>
              <a:prstDash val="solid"/>
              <a:round/>
              <a:headEnd type="none" w="med" len="med"/>
              <a:tailEnd type="none" w="med" len="med"/>
            </a:ln>
          </p:spPr>
          <p:txBody>
            <a:bodyPr/>
            <a:lstStyle/>
            <a:p>
              <a:endParaRPr lang="en-US"/>
            </a:p>
          </p:txBody>
        </p:sp>
        <p:sp>
          <p:nvSpPr>
            <p:cNvPr id="2073" name="Freeform 53"/>
            <p:cNvSpPr>
              <a:spLocks/>
            </p:cNvSpPr>
            <p:nvPr/>
          </p:nvSpPr>
          <p:spPr bwMode="auto">
            <a:xfrm>
              <a:off x="9220200" y="1447800"/>
              <a:ext cx="77788" cy="228600"/>
            </a:xfrm>
            <a:custGeom>
              <a:avLst/>
              <a:gdLst>
                <a:gd name="T0" fmla="*/ 0 w 1"/>
                <a:gd name="T1" fmla="*/ 0 h 1009"/>
                <a:gd name="T2" fmla="*/ 0 w 1"/>
                <a:gd name="T3" fmla="*/ 228373 h 1009"/>
                <a:gd name="T4" fmla="*/ 0 60000 65536"/>
                <a:gd name="T5" fmla="*/ 0 60000 65536"/>
                <a:gd name="T6" fmla="*/ 0 w 1"/>
                <a:gd name="T7" fmla="*/ 0 h 1009"/>
                <a:gd name="T8" fmla="*/ 1 w 1"/>
                <a:gd name="T9" fmla="*/ 1009 h 1009"/>
              </a:gdLst>
              <a:ahLst/>
              <a:cxnLst>
                <a:cxn ang="T4">
                  <a:pos x="T0" y="T1"/>
                </a:cxn>
                <a:cxn ang="T5">
                  <a:pos x="T2" y="T3"/>
                </a:cxn>
              </a:cxnLst>
              <a:rect l="T6" t="T7" r="T8" b="T9"/>
              <a:pathLst>
                <a:path w="1" h="1009">
                  <a:moveTo>
                    <a:pt x="0" y="0"/>
                  </a:moveTo>
                  <a:lnTo>
                    <a:pt x="0" y="1008"/>
                  </a:lnTo>
                </a:path>
              </a:pathLst>
            </a:custGeom>
            <a:noFill/>
            <a:ln w="25400" cap="rnd" cmpd="sng">
              <a:solidFill>
                <a:schemeClr val="tx1"/>
              </a:solidFill>
              <a:prstDash val="solid"/>
              <a:round/>
              <a:headEnd type="none" w="med" len="med"/>
              <a:tailEnd type="none" w="med" len="med"/>
            </a:ln>
          </p:spPr>
          <p:txBody>
            <a:bodyPr/>
            <a:lstStyle/>
            <a:p>
              <a:endParaRPr lang="en-US"/>
            </a:p>
          </p:txBody>
        </p:sp>
        <p:graphicFrame>
          <p:nvGraphicFramePr>
            <p:cNvPr id="2061" name="Object 54">
              <a:hlinkClick r:id="" action="ppaction://ole?verb=0"/>
            </p:cNvPr>
            <p:cNvGraphicFramePr>
              <a:graphicFrameLocks/>
            </p:cNvGraphicFramePr>
            <p:nvPr/>
          </p:nvGraphicFramePr>
          <p:xfrm>
            <a:off x="3581400" y="1335972"/>
            <a:ext cx="1023938" cy="517525"/>
          </p:xfrm>
          <a:graphic>
            <a:graphicData uri="http://schemas.openxmlformats.org/presentationml/2006/ole">
              <p:oleObj spid="_x0000_s2061" name="Worksheet" r:id="rId15" imgW="1238095" imgH="628571" progId="Excel.Sheet.8">
                <p:embed/>
              </p:oleObj>
            </a:graphicData>
          </a:graphic>
        </p:graphicFrame>
        <p:graphicFrame>
          <p:nvGraphicFramePr>
            <p:cNvPr id="2062" name="Object 55">
              <a:hlinkClick r:id="" action="ppaction://ole?verb=0"/>
            </p:cNvPr>
            <p:cNvGraphicFramePr>
              <a:graphicFrameLocks/>
            </p:cNvGraphicFramePr>
            <p:nvPr/>
          </p:nvGraphicFramePr>
          <p:xfrm>
            <a:off x="1752600" y="1447800"/>
            <a:ext cx="1676400" cy="2209800"/>
          </p:xfrm>
          <a:graphic>
            <a:graphicData uri="http://schemas.openxmlformats.org/presentationml/2006/ole">
              <p:oleObj spid="_x0000_s2062" name="Worksheet" r:id="rId16" imgW="2514286" imgH="2809524" progId="Excel.Sheet.8">
                <p:embed/>
              </p:oleObj>
            </a:graphicData>
          </a:graphic>
        </p:graphicFrame>
        <p:graphicFrame>
          <p:nvGraphicFramePr>
            <p:cNvPr id="2063" name="Object 56"/>
            <p:cNvGraphicFramePr>
              <a:graphicFrameLocks noChangeAspect="1"/>
            </p:cNvGraphicFramePr>
            <p:nvPr/>
          </p:nvGraphicFramePr>
          <p:xfrm>
            <a:off x="4648200" y="683740"/>
            <a:ext cx="3778250" cy="1327150"/>
          </p:xfrm>
          <a:graphic>
            <a:graphicData uri="http://schemas.openxmlformats.org/presentationml/2006/ole">
              <p:oleObj spid="_x0000_s2063" name="Document" r:id="rId17" imgW="7562274" imgH="2650280" progId="Word.Document.8">
                <p:embed/>
              </p:oleObj>
            </a:graphicData>
          </a:graphic>
        </p:graphicFrame>
        <p:graphicFrame>
          <p:nvGraphicFramePr>
            <p:cNvPr id="2064" name="Object 57">
              <a:hlinkClick r:id="" action="ppaction://ole?verb=0"/>
            </p:cNvPr>
            <p:cNvGraphicFramePr>
              <a:graphicFrameLocks/>
            </p:cNvGraphicFramePr>
            <p:nvPr/>
          </p:nvGraphicFramePr>
          <p:xfrm>
            <a:off x="8382000" y="1066800"/>
            <a:ext cx="374650" cy="379413"/>
          </p:xfrm>
          <a:graphic>
            <a:graphicData uri="http://schemas.openxmlformats.org/presentationml/2006/ole">
              <p:oleObj spid="_x0000_s2064" name="Worksheet" r:id="rId18" imgW="209524" imgH="219048" progId="Excel.Sheet.8">
                <p:embed/>
              </p:oleObj>
            </a:graphicData>
          </a:graphic>
        </p:graphicFrame>
        <p:sp>
          <p:nvSpPr>
            <p:cNvPr id="2074" name="Freeform 58"/>
            <p:cNvSpPr>
              <a:spLocks/>
            </p:cNvSpPr>
            <p:nvPr/>
          </p:nvSpPr>
          <p:spPr bwMode="auto">
            <a:xfrm>
              <a:off x="8534400" y="1447800"/>
              <a:ext cx="77788" cy="1828800"/>
            </a:xfrm>
            <a:custGeom>
              <a:avLst/>
              <a:gdLst>
                <a:gd name="T0" fmla="*/ 0 w 1"/>
                <a:gd name="T1" fmla="*/ 0 h 1009"/>
                <a:gd name="T2" fmla="*/ 0 w 1"/>
                <a:gd name="T3" fmla="*/ 1826988 h 1009"/>
                <a:gd name="T4" fmla="*/ 0 60000 65536"/>
                <a:gd name="T5" fmla="*/ 0 60000 65536"/>
                <a:gd name="T6" fmla="*/ 0 w 1"/>
                <a:gd name="T7" fmla="*/ 0 h 1009"/>
                <a:gd name="T8" fmla="*/ 1 w 1"/>
                <a:gd name="T9" fmla="*/ 1009 h 1009"/>
              </a:gdLst>
              <a:ahLst/>
              <a:cxnLst>
                <a:cxn ang="T4">
                  <a:pos x="T0" y="T1"/>
                </a:cxn>
                <a:cxn ang="T5">
                  <a:pos x="T2" y="T3"/>
                </a:cxn>
              </a:cxnLst>
              <a:rect l="T6" t="T7" r="T8" b="T9"/>
              <a:pathLst>
                <a:path w="1" h="1009">
                  <a:moveTo>
                    <a:pt x="0" y="0"/>
                  </a:moveTo>
                  <a:lnTo>
                    <a:pt x="0" y="1008"/>
                  </a:lnTo>
                </a:path>
              </a:pathLst>
            </a:custGeom>
            <a:noFill/>
            <a:ln w="25400" cap="rnd" cmpd="sng">
              <a:solidFill>
                <a:schemeClr val="tx1"/>
              </a:solidFill>
              <a:prstDash val="solid"/>
              <a:round/>
              <a:headEnd type="none" w="med" len="med"/>
              <a:tailEnd type="none" w="med" len="med"/>
            </a:ln>
          </p:spPr>
          <p:txBody>
            <a:bodyPr/>
            <a:lstStyle/>
            <a:p>
              <a:endParaRPr lang="en-US"/>
            </a:p>
          </p:txBody>
        </p:sp>
        <p:graphicFrame>
          <p:nvGraphicFramePr>
            <p:cNvPr id="2065" name="Object 59"/>
            <p:cNvGraphicFramePr>
              <a:graphicFrameLocks noChangeAspect="1"/>
            </p:cNvGraphicFramePr>
            <p:nvPr/>
          </p:nvGraphicFramePr>
          <p:xfrm>
            <a:off x="8686800" y="1676400"/>
            <a:ext cx="1212850" cy="1371600"/>
          </p:xfrm>
          <a:graphic>
            <a:graphicData uri="http://schemas.openxmlformats.org/presentationml/2006/ole">
              <p:oleObj spid="_x0000_s2065" name="Worksheet" r:id="rId19" imgW="1342857" imgH="1495238" progId="Excel.Sheet.8">
                <p:embed/>
              </p:oleObj>
            </a:graphicData>
          </a:graphic>
        </p:graphicFrame>
        <p:sp>
          <p:nvSpPr>
            <p:cNvPr id="2075" name="Line 61"/>
            <p:cNvSpPr>
              <a:spLocks noChangeShapeType="1"/>
            </p:cNvSpPr>
            <p:nvPr/>
          </p:nvSpPr>
          <p:spPr bwMode="auto">
            <a:xfrm>
              <a:off x="1066800" y="3200400"/>
              <a:ext cx="0" cy="914400"/>
            </a:xfrm>
            <a:prstGeom prst="line">
              <a:avLst/>
            </a:prstGeom>
            <a:noFill/>
            <a:ln w="19050">
              <a:solidFill>
                <a:schemeClr val="tx1"/>
              </a:solidFill>
              <a:prstDash val="sysDot"/>
              <a:round/>
              <a:headEnd/>
              <a:tailEnd/>
            </a:ln>
          </p:spPr>
          <p:txBody>
            <a:bodyPr/>
            <a:lstStyle/>
            <a:p>
              <a:endParaRPr lang="en-US"/>
            </a:p>
          </p:txBody>
        </p:sp>
        <p:sp>
          <p:nvSpPr>
            <p:cNvPr id="2076" name="Line 63"/>
            <p:cNvSpPr>
              <a:spLocks noChangeShapeType="1"/>
            </p:cNvSpPr>
            <p:nvPr/>
          </p:nvSpPr>
          <p:spPr bwMode="auto">
            <a:xfrm>
              <a:off x="1066800" y="3867150"/>
              <a:ext cx="6781800" cy="0"/>
            </a:xfrm>
            <a:prstGeom prst="line">
              <a:avLst/>
            </a:prstGeom>
            <a:noFill/>
            <a:ln w="19050">
              <a:solidFill>
                <a:schemeClr val="tx1"/>
              </a:solidFill>
              <a:prstDash val="sysDot"/>
              <a:round/>
              <a:headEnd/>
              <a:tailEnd/>
            </a:ln>
          </p:spPr>
          <p:txBody>
            <a:bodyPr/>
            <a:lstStyle/>
            <a:p>
              <a:endParaRPr lang="en-US"/>
            </a:p>
          </p:txBody>
        </p:sp>
        <p:sp>
          <p:nvSpPr>
            <p:cNvPr id="2077" name="Line 64"/>
            <p:cNvSpPr>
              <a:spLocks noChangeShapeType="1"/>
            </p:cNvSpPr>
            <p:nvPr/>
          </p:nvSpPr>
          <p:spPr bwMode="auto">
            <a:xfrm>
              <a:off x="7848600" y="3962400"/>
              <a:ext cx="0" cy="152400"/>
            </a:xfrm>
            <a:prstGeom prst="line">
              <a:avLst/>
            </a:prstGeom>
            <a:noFill/>
            <a:ln w="19050">
              <a:solidFill>
                <a:schemeClr val="tx1"/>
              </a:solidFill>
              <a:prstDash val="sysDot"/>
              <a:round/>
              <a:headEnd/>
              <a:tailEnd/>
            </a:ln>
          </p:spPr>
          <p:txBody>
            <a:bodyPr/>
            <a:lstStyle/>
            <a:p>
              <a:endParaRPr lang="en-US"/>
            </a:p>
          </p:txBody>
        </p:sp>
        <p:sp>
          <p:nvSpPr>
            <p:cNvPr id="2078" name="Line 65"/>
            <p:cNvSpPr>
              <a:spLocks noChangeShapeType="1"/>
            </p:cNvSpPr>
            <p:nvPr/>
          </p:nvSpPr>
          <p:spPr bwMode="auto">
            <a:xfrm>
              <a:off x="4114800" y="3886200"/>
              <a:ext cx="0" cy="76200"/>
            </a:xfrm>
            <a:prstGeom prst="line">
              <a:avLst/>
            </a:prstGeom>
            <a:noFill/>
            <a:ln w="19050">
              <a:solidFill>
                <a:schemeClr val="tx1"/>
              </a:solidFill>
              <a:prstDash val="sysDot"/>
              <a:round/>
              <a:headEnd/>
              <a:tailEnd/>
            </a:ln>
          </p:spPr>
          <p:txBody>
            <a:bodyPr/>
            <a:lstStyle/>
            <a:p>
              <a:endParaRPr lang="en-US"/>
            </a:p>
          </p:txBody>
        </p:sp>
        <p:sp>
          <p:nvSpPr>
            <p:cNvPr id="2079" name="Line 66"/>
            <p:cNvSpPr>
              <a:spLocks noChangeShapeType="1"/>
            </p:cNvSpPr>
            <p:nvPr/>
          </p:nvSpPr>
          <p:spPr bwMode="auto">
            <a:xfrm>
              <a:off x="6096000" y="3886200"/>
              <a:ext cx="0" cy="1752600"/>
            </a:xfrm>
            <a:prstGeom prst="line">
              <a:avLst/>
            </a:prstGeom>
            <a:noFill/>
            <a:ln w="19050">
              <a:solidFill>
                <a:schemeClr val="tx1"/>
              </a:solidFill>
              <a:prstDash val="sysDot"/>
              <a:round/>
              <a:headEnd/>
              <a:tailEnd/>
            </a:ln>
          </p:spPr>
          <p:txBody>
            <a:bodyPr/>
            <a:lstStyle/>
            <a:p>
              <a:endParaRPr lang="en-US"/>
            </a:p>
          </p:txBody>
        </p:sp>
        <p:graphicFrame>
          <p:nvGraphicFramePr>
            <p:cNvPr id="2066" name="Object 109"/>
            <p:cNvGraphicFramePr>
              <a:graphicFrameLocks noChangeAspect="1"/>
            </p:cNvGraphicFramePr>
            <p:nvPr/>
          </p:nvGraphicFramePr>
          <p:xfrm>
            <a:off x="7848600" y="3276600"/>
            <a:ext cx="1408113" cy="719138"/>
          </p:xfrm>
          <a:graphic>
            <a:graphicData uri="http://schemas.openxmlformats.org/presentationml/2006/ole">
              <p:oleObj spid="_x0000_s2066" name="Worksheet" r:id="rId20" imgW="1761905" imgH="971429" progId="Excel.Sheet.8">
                <p:embed/>
              </p:oleObj>
            </a:graphicData>
          </a:graphic>
        </p:graphicFrame>
        <p:graphicFrame>
          <p:nvGraphicFramePr>
            <p:cNvPr id="2067" name="Object 110">
              <a:hlinkClick r:id="" action="ppaction://ole?verb=0"/>
            </p:cNvPr>
            <p:cNvGraphicFramePr>
              <a:graphicFrameLocks/>
            </p:cNvGraphicFramePr>
            <p:nvPr/>
          </p:nvGraphicFramePr>
          <p:xfrm>
            <a:off x="2438400" y="152400"/>
            <a:ext cx="5762625" cy="219075"/>
          </p:xfrm>
          <a:graphic>
            <a:graphicData uri="http://schemas.openxmlformats.org/presentationml/2006/ole">
              <p:oleObj spid="_x0000_s2067" name="Worksheet" r:id="rId21" imgW="4619557" imgH="180885" progId="Excel.Sheet.8">
                <p:embed/>
              </p:oleObj>
            </a:graphicData>
          </a:graphic>
        </p:graphicFrame>
        <p:graphicFrame>
          <p:nvGraphicFramePr>
            <p:cNvPr id="2068" name="Object 113">
              <a:hlinkClick r:id="" action="ppaction://ole?verb=0"/>
            </p:cNvPr>
            <p:cNvGraphicFramePr>
              <a:graphicFrameLocks/>
            </p:cNvGraphicFramePr>
            <p:nvPr/>
          </p:nvGraphicFramePr>
          <p:xfrm>
            <a:off x="3200400" y="1892130"/>
            <a:ext cx="2917825" cy="1968500"/>
          </p:xfrm>
          <a:graphic>
            <a:graphicData uri="http://schemas.openxmlformats.org/presentationml/2006/ole">
              <p:oleObj spid="_x0000_s2068" name="Worksheet" r:id="rId22" imgW="3514286" imgH="2380952" progId="Excel.Sheet.8">
                <p:embed/>
              </p:oleObj>
            </a:graphicData>
          </a:graphic>
        </p:graphicFrame>
      </p:gr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p:cNvGrpSpPr/>
          <p:nvPr/>
        </p:nvGrpSpPr>
        <p:grpSpPr>
          <a:xfrm>
            <a:off x="533400" y="301625"/>
            <a:ext cx="9220200" cy="7361238"/>
            <a:chOff x="533400" y="301625"/>
            <a:chExt cx="9220200" cy="7361238"/>
          </a:xfrm>
        </p:grpSpPr>
        <p:graphicFrame>
          <p:nvGraphicFramePr>
            <p:cNvPr id="3074" name="Object 10">
              <a:hlinkClick r:id="" action="ppaction://ole?verb=0"/>
            </p:cNvPr>
            <p:cNvGraphicFramePr>
              <a:graphicFrameLocks/>
            </p:cNvGraphicFramePr>
            <p:nvPr/>
          </p:nvGraphicFramePr>
          <p:xfrm>
            <a:off x="2743200" y="2667000"/>
            <a:ext cx="2409825" cy="1133475"/>
          </p:xfrm>
          <a:graphic>
            <a:graphicData uri="http://schemas.openxmlformats.org/presentationml/2006/ole">
              <p:oleObj spid="_x0000_s3074" name="Worksheet" r:id="rId3" imgW="3285714" imgH="1542857" progId="Excel.Sheet.8">
                <p:embed/>
              </p:oleObj>
            </a:graphicData>
          </a:graphic>
        </p:graphicFrame>
        <p:graphicFrame>
          <p:nvGraphicFramePr>
            <p:cNvPr id="3075" name="Object 16">
              <a:hlinkClick r:id="" action="ppaction://ole?verb=0"/>
            </p:cNvPr>
            <p:cNvGraphicFramePr>
              <a:graphicFrameLocks/>
            </p:cNvGraphicFramePr>
            <p:nvPr/>
          </p:nvGraphicFramePr>
          <p:xfrm>
            <a:off x="1352550" y="533400"/>
            <a:ext cx="384175" cy="393700"/>
          </p:xfrm>
          <a:graphic>
            <a:graphicData uri="http://schemas.openxmlformats.org/presentationml/2006/ole">
              <p:oleObj spid="_x0000_s3075" name="Worksheet" r:id="rId4" imgW="161905" imgH="171429" progId="Excel.Sheet.8">
                <p:embed/>
              </p:oleObj>
            </a:graphicData>
          </a:graphic>
        </p:graphicFrame>
        <p:sp>
          <p:nvSpPr>
            <p:cNvPr id="3084" name="Freeform 19"/>
            <p:cNvSpPr>
              <a:spLocks/>
            </p:cNvSpPr>
            <p:nvPr/>
          </p:nvSpPr>
          <p:spPr bwMode="auto">
            <a:xfrm>
              <a:off x="1504950" y="927100"/>
              <a:ext cx="79375" cy="215900"/>
            </a:xfrm>
            <a:custGeom>
              <a:avLst/>
              <a:gdLst>
                <a:gd name="T0" fmla="*/ 0 w 1"/>
                <a:gd name="T1" fmla="*/ 0 h 337"/>
                <a:gd name="T2" fmla="*/ 0 w 1"/>
                <a:gd name="T3" fmla="*/ 215259 h 337"/>
                <a:gd name="T4" fmla="*/ 0 60000 65536"/>
                <a:gd name="T5" fmla="*/ 0 60000 65536"/>
                <a:gd name="T6" fmla="*/ 0 w 1"/>
                <a:gd name="T7" fmla="*/ 0 h 337"/>
                <a:gd name="T8" fmla="*/ 1 w 1"/>
                <a:gd name="T9" fmla="*/ 337 h 337"/>
              </a:gdLst>
              <a:ahLst/>
              <a:cxnLst>
                <a:cxn ang="T4">
                  <a:pos x="T0" y="T1"/>
                </a:cxn>
                <a:cxn ang="T5">
                  <a:pos x="T2" y="T3"/>
                </a:cxn>
              </a:cxnLst>
              <a:rect l="T6" t="T7" r="T8" b="T9"/>
              <a:pathLst>
                <a:path w="1" h="337">
                  <a:moveTo>
                    <a:pt x="0" y="0"/>
                  </a:moveTo>
                  <a:lnTo>
                    <a:pt x="0" y="336"/>
                  </a:lnTo>
                </a:path>
              </a:pathLst>
            </a:custGeom>
            <a:noFill/>
            <a:ln w="25400" cap="rnd" cmpd="sng">
              <a:solidFill>
                <a:schemeClr val="tx1"/>
              </a:solidFill>
              <a:prstDash val="solid"/>
              <a:round/>
              <a:headEnd type="none" w="med" len="med"/>
              <a:tailEnd type="none" w="med" len="med"/>
            </a:ln>
          </p:spPr>
          <p:txBody>
            <a:bodyPr/>
            <a:lstStyle/>
            <a:p>
              <a:endParaRPr lang="en-US"/>
            </a:p>
          </p:txBody>
        </p:sp>
        <p:sp>
          <p:nvSpPr>
            <p:cNvPr id="3085" name="Text Box 64"/>
            <p:cNvSpPr txBox="1">
              <a:spLocks noChangeArrowheads="1"/>
            </p:cNvSpPr>
            <p:nvPr/>
          </p:nvSpPr>
          <p:spPr bwMode="auto">
            <a:xfrm>
              <a:off x="8610600" y="304800"/>
              <a:ext cx="850900" cy="244475"/>
            </a:xfrm>
            <a:prstGeom prst="rect">
              <a:avLst/>
            </a:prstGeom>
            <a:noFill/>
            <a:ln w="12700">
              <a:noFill/>
              <a:miter lim="800000"/>
              <a:headEnd/>
              <a:tailEnd/>
            </a:ln>
          </p:spPr>
          <p:txBody>
            <a:bodyPr wrap="none">
              <a:spAutoFit/>
            </a:bodyPr>
            <a:lstStyle/>
            <a:p>
              <a:r>
                <a:rPr lang="en-US" sz="1000" b="1">
                  <a:latin typeface="Arial" charset="0"/>
                </a:rPr>
                <a:t>Page 3 of 4</a:t>
              </a:r>
            </a:p>
          </p:txBody>
        </p:sp>
        <p:graphicFrame>
          <p:nvGraphicFramePr>
            <p:cNvPr id="3076" name="Object 83"/>
            <p:cNvGraphicFramePr>
              <a:graphicFrameLocks noChangeAspect="1"/>
            </p:cNvGraphicFramePr>
            <p:nvPr/>
          </p:nvGraphicFramePr>
          <p:xfrm>
            <a:off x="609600" y="1143000"/>
            <a:ext cx="1524000" cy="3235325"/>
          </p:xfrm>
          <a:graphic>
            <a:graphicData uri="http://schemas.openxmlformats.org/presentationml/2006/ole">
              <p:oleObj spid="_x0000_s3076" name="Worksheet" r:id="rId5" imgW="2104762" imgH="4561905" progId="Excel.Sheet.8">
                <p:embed/>
              </p:oleObj>
            </a:graphicData>
          </a:graphic>
        </p:graphicFrame>
        <p:graphicFrame>
          <p:nvGraphicFramePr>
            <p:cNvPr id="3077" name="Object 87"/>
            <p:cNvGraphicFramePr>
              <a:graphicFrameLocks noChangeAspect="1"/>
            </p:cNvGraphicFramePr>
            <p:nvPr/>
          </p:nvGraphicFramePr>
          <p:xfrm>
            <a:off x="2590800" y="1905000"/>
            <a:ext cx="1241425" cy="476250"/>
          </p:xfrm>
          <a:graphic>
            <a:graphicData uri="http://schemas.openxmlformats.org/presentationml/2006/ole">
              <p:oleObj spid="_x0000_s3077" name="Worksheet" r:id="rId6" imgW="2385188" imgH="915755" progId="Excel.Sheet.8">
                <p:embed/>
              </p:oleObj>
            </a:graphicData>
          </a:graphic>
        </p:graphicFrame>
        <p:graphicFrame>
          <p:nvGraphicFramePr>
            <p:cNvPr id="3078" name="Object 89"/>
            <p:cNvGraphicFramePr>
              <a:graphicFrameLocks noChangeAspect="1"/>
            </p:cNvGraphicFramePr>
            <p:nvPr/>
          </p:nvGraphicFramePr>
          <p:xfrm>
            <a:off x="533400" y="4495800"/>
            <a:ext cx="3683000" cy="2860675"/>
          </p:xfrm>
          <a:graphic>
            <a:graphicData uri="http://schemas.openxmlformats.org/presentationml/2006/ole">
              <p:oleObj spid="_x0000_s3078" name="Worksheet" r:id="rId7" imgW="6000786" imgH="4667152" progId="Excel.Sheet.8">
                <p:embed/>
              </p:oleObj>
            </a:graphicData>
          </a:graphic>
        </p:graphicFrame>
        <p:graphicFrame>
          <p:nvGraphicFramePr>
            <p:cNvPr id="3079" name="Object 90"/>
            <p:cNvGraphicFramePr>
              <a:graphicFrameLocks noChangeAspect="1"/>
            </p:cNvGraphicFramePr>
            <p:nvPr/>
          </p:nvGraphicFramePr>
          <p:xfrm>
            <a:off x="4495800" y="4572000"/>
            <a:ext cx="2803525" cy="3090863"/>
          </p:xfrm>
          <a:graphic>
            <a:graphicData uri="http://schemas.openxmlformats.org/presentationml/2006/ole">
              <p:oleObj spid="_x0000_s3079" name="Worksheet" r:id="rId8" imgW="5057678" imgH="5562413" progId="Excel.Sheet.8">
                <p:embed/>
              </p:oleObj>
            </a:graphicData>
          </a:graphic>
        </p:graphicFrame>
        <p:sp>
          <p:nvSpPr>
            <p:cNvPr id="3086" name="Freeform 93"/>
            <p:cNvSpPr>
              <a:spLocks/>
            </p:cNvSpPr>
            <p:nvPr/>
          </p:nvSpPr>
          <p:spPr bwMode="auto">
            <a:xfrm>
              <a:off x="3200400" y="1752600"/>
              <a:ext cx="79375" cy="152400"/>
            </a:xfrm>
            <a:custGeom>
              <a:avLst/>
              <a:gdLst>
                <a:gd name="T0" fmla="*/ 0 w 1"/>
                <a:gd name="T1" fmla="*/ 0 h 337"/>
                <a:gd name="T2" fmla="*/ 0 w 1"/>
                <a:gd name="T3" fmla="*/ 151948 h 337"/>
                <a:gd name="T4" fmla="*/ 0 60000 65536"/>
                <a:gd name="T5" fmla="*/ 0 60000 65536"/>
                <a:gd name="T6" fmla="*/ 0 w 1"/>
                <a:gd name="T7" fmla="*/ 0 h 337"/>
                <a:gd name="T8" fmla="*/ 1 w 1"/>
                <a:gd name="T9" fmla="*/ 337 h 337"/>
              </a:gdLst>
              <a:ahLst/>
              <a:cxnLst>
                <a:cxn ang="T4">
                  <a:pos x="T0" y="T1"/>
                </a:cxn>
                <a:cxn ang="T5">
                  <a:pos x="T2" y="T3"/>
                </a:cxn>
              </a:cxnLst>
              <a:rect l="T6" t="T7" r="T8" b="T9"/>
              <a:pathLst>
                <a:path w="1" h="337">
                  <a:moveTo>
                    <a:pt x="0" y="0"/>
                  </a:moveTo>
                  <a:lnTo>
                    <a:pt x="0" y="336"/>
                  </a:lnTo>
                </a:path>
              </a:pathLst>
            </a:custGeom>
            <a:noFill/>
            <a:ln w="19050" cap="flat" cmpd="sng">
              <a:solidFill>
                <a:schemeClr val="tx1"/>
              </a:solidFill>
              <a:prstDash val="sysDot"/>
              <a:round/>
              <a:headEnd type="none" w="med" len="med"/>
              <a:tailEnd type="none" w="med" len="med"/>
            </a:ln>
          </p:spPr>
          <p:txBody>
            <a:bodyPr/>
            <a:lstStyle/>
            <a:p>
              <a:endParaRPr lang="en-US"/>
            </a:p>
          </p:txBody>
        </p:sp>
        <p:sp>
          <p:nvSpPr>
            <p:cNvPr id="3087" name="Text Box 94"/>
            <p:cNvSpPr txBox="1">
              <a:spLocks noChangeArrowheads="1"/>
            </p:cNvSpPr>
            <p:nvPr/>
          </p:nvSpPr>
          <p:spPr bwMode="auto">
            <a:xfrm>
              <a:off x="3048000" y="1447800"/>
              <a:ext cx="304800" cy="293688"/>
            </a:xfrm>
            <a:prstGeom prst="rect">
              <a:avLst/>
            </a:prstGeom>
            <a:solidFill>
              <a:schemeClr val="bg1"/>
            </a:solidFill>
            <a:ln w="19050">
              <a:solidFill>
                <a:schemeClr val="tx1"/>
              </a:solidFill>
              <a:prstDash val="sysDot"/>
              <a:miter lim="800000"/>
              <a:headEnd/>
              <a:tailEnd/>
            </a:ln>
          </p:spPr>
          <p:txBody>
            <a:bodyPr>
              <a:spAutoFit/>
            </a:bodyPr>
            <a:lstStyle/>
            <a:p>
              <a:r>
                <a:rPr lang="en-US" sz="1200" b="1">
                  <a:latin typeface="Arial" charset="0"/>
                </a:rPr>
                <a:t>G</a:t>
              </a:r>
            </a:p>
          </p:txBody>
        </p:sp>
        <p:sp>
          <p:nvSpPr>
            <p:cNvPr id="3088" name="Text Box 95"/>
            <p:cNvSpPr txBox="1">
              <a:spLocks noChangeArrowheads="1"/>
            </p:cNvSpPr>
            <p:nvPr/>
          </p:nvSpPr>
          <p:spPr bwMode="auto">
            <a:xfrm>
              <a:off x="3886200" y="1447800"/>
              <a:ext cx="304800" cy="293688"/>
            </a:xfrm>
            <a:prstGeom prst="rect">
              <a:avLst/>
            </a:prstGeom>
            <a:noFill/>
            <a:ln w="19050">
              <a:solidFill>
                <a:schemeClr val="tx1"/>
              </a:solidFill>
              <a:prstDash val="sysDot"/>
              <a:miter lim="800000"/>
              <a:headEnd/>
              <a:tailEnd/>
            </a:ln>
          </p:spPr>
          <p:txBody>
            <a:bodyPr>
              <a:spAutoFit/>
            </a:bodyPr>
            <a:lstStyle/>
            <a:p>
              <a:r>
                <a:rPr lang="en-US" sz="1200" b="1">
                  <a:latin typeface="Arial" charset="0"/>
                </a:rPr>
                <a:t>A</a:t>
              </a:r>
            </a:p>
          </p:txBody>
        </p:sp>
        <p:sp>
          <p:nvSpPr>
            <p:cNvPr id="3089" name="Line 99"/>
            <p:cNvSpPr>
              <a:spLocks noChangeShapeType="1"/>
            </p:cNvSpPr>
            <p:nvPr/>
          </p:nvSpPr>
          <p:spPr bwMode="auto">
            <a:xfrm>
              <a:off x="4038600" y="1752600"/>
              <a:ext cx="0" cy="914400"/>
            </a:xfrm>
            <a:prstGeom prst="line">
              <a:avLst/>
            </a:prstGeom>
            <a:noFill/>
            <a:ln w="19050">
              <a:solidFill>
                <a:schemeClr val="tx1"/>
              </a:solidFill>
              <a:prstDash val="sysDot"/>
              <a:round/>
              <a:headEnd/>
              <a:tailEnd/>
            </a:ln>
          </p:spPr>
          <p:txBody>
            <a:bodyPr/>
            <a:lstStyle/>
            <a:p>
              <a:endParaRPr lang="en-US"/>
            </a:p>
          </p:txBody>
        </p:sp>
        <p:sp>
          <p:nvSpPr>
            <p:cNvPr id="3090" name="Text Box 101"/>
            <p:cNvSpPr txBox="1">
              <a:spLocks noChangeArrowheads="1"/>
            </p:cNvSpPr>
            <p:nvPr/>
          </p:nvSpPr>
          <p:spPr bwMode="auto">
            <a:xfrm>
              <a:off x="7654925" y="1447800"/>
              <a:ext cx="1371600" cy="293688"/>
            </a:xfrm>
            <a:prstGeom prst="rect">
              <a:avLst/>
            </a:prstGeom>
            <a:noFill/>
            <a:ln w="19050">
              <a:solidFill>
                <a:schemeClr val="tx1"/>
              </a:solidFill>
              <a:prstDash val="sysDot"/>
              <a:miter lim="800000"/>
              <a:headEnd/>
              <a:tailEnd/>
            </a:ln>
          </p:spPr>
          <p:txBody>
            <a:bodyPr>
              <a:spAutoFit/>
            </a:bodyPr>
            <a:lstStyle/>
            <a:p>
              <a:r>
                <a:rPr lang="en-US" sz="1200" b="1">
                  <a:latin typeface="Arial" charset="0"/>
                </a:rPr>
                <a:t>S, F/K/U, M/N</a:t>
              </a:r>
            </a:p>
          </p:txBody>
        </p:sp>
        <p:sp>
          <p:nvSpPr>
            <p:cNvPr id="3091" name="Line 102"/>
            <p:cNvSpPr>
              <a:spLocks noChangeShapeType="1"/>
            </p:cNvSpPr>
            <p:nvPr/>
          </p:nvSpPr>
          <p:spPr bwMode="auto">
            <a:xfrm>
              <a:off x="6172200" y="1752600"/>
              <a:ext cx="0" cy="152400"/>
            </a:xfrm>
            <a:prstGeom prst="line">
              <a:avLst/>
            </a:prstGeom>
            <a:noFill/>
            <a:ln w="19050">
              <a:solidFill>
                <a:schemeClr val="tx1"/>
              </a:solidFill>
              <a:prstDash val="sysDot"/>
              <a:round/>
              <a:headEnd/>
              <a:tailEnd/>
            </a:ln>
          </p:spPr>
          <p:txBody>
            <a:bodyPr/>
            <a:lstStyle/>
            <a:p>
              <a:endParaRPr lang="en-US"/>
            </a:p>
          </p:txBody>
        </p:sp>
        <p:sp>
          <p:nvSpPr>
            <p:cNvPr id="3092" name="Text Box 100"/>
            <p:cNvSpPr txBox="1">
              <a:spLocks noChangeArrowheads="1"/>
            </p:cNvSpPr>
            <p:nvPr/>
          </p:nvSpPr>
          <p:spPr bwMode="auto">
            <a:xfrm>
              <a:off x="6019800" y="1447800"/>
              <a:ext cx="304800" cy="293688"/>
            </a:xfrm>
            <a:prstGeom prst="rect">
              <a:avLst/>
            </a:prstGeom>
            <a:solidFill>
              <a:schemeClr val="bg1"/>
            </a:solidFill>
            <a:ln w="19050">
              <a:solidFill>
                <a:schemeClr val="tx1"/>
              </a:solidFill>
              <a:prstDash val="sysDot"/>
              <a:miter lim="800000"/>
              <a:headEnd/>
              <a:tailEnd/>
            </a:ln>
          </p:spPr>
          <p:txBody>
            <a:bodyPr>
              <a:spAutoFit/>
            </a:bodyPr>
            <a:lstStyle/>
            <a:p>
              <a:r>
                <a:rPr lang="en-US" sz="1200" b="1">
                  <a:latin typeface="Arial" charset="0"/>
                </a:rPr>
                <a:t>B</a:t>
              </a:r>
            </a:p>
          </p:txBody>
        </p:sp>
        <p:graphicFrame>
          <p:nvGraphicFramePr>
            <p:cNvPr id="3080" name="Object 4">
              <a:hlinkClick r:id="" action="ppaction://ole?verb=0"/>
            </p:cNvPr>
            <p:cNvGraphicFramePr>
              <a:graphicFrameLocks/>
            </p:cNvGraphicFramePr>
            <p:nvPr/>
          </p:nvGraphicFramePr>
          <p:xfrm>
            <a:off x="5486400" y="1905000"/>
            <a:ext cx="1419225" cy="2028825"/>
          </p:xfrm>
          <a:graphic>
            <a:graphicData uri="http://schemas.openxmlformats.org/presentationml/2006/ole">
              <p:oleObj spid="_x0000_s3080" name="Worksheet" r:id="rId9" imgW="2076190" imgH="2971429" progId="Excel.Sheet.8">
                <p:embed/>
              </p:oleObj>
            </a:graphicData>
          </a:graphic>
        </p:graphicFrame>
        <p:sp>
          <p:nvSpPr>
            <p:cNvPr id="3093" name="Line 103"/>
            <p:cNvSpPr>
              <a:spLocks noChangeShapeType="1"/>
            </p:cNvSpPr>
            <p:nvPr/>
          </p:nvSpPr>
          <p:spPr bwMode="auto">
            <a:xfrm>
              <a:off x="2209800" y="1219200"/>
              <a:ext cx="6553200" cy="0"/>
            </a:xfrm>
            <a:prstGeom prst="line">
              <a:avLst/>
            </a:prstGeom>
            <a:noFill/>
            <a:ln w="19050" cap="rnd">
              <a:solidFill>
                <a:schemeClr val="tx1"/>
              </a:solidFill>
              <a:prstDash val="sysDot"/>
              <a:round/>
              <a:headEnd/>
              <a:tailEnd/>
            </a:ln>
          </p:spPr>
          <p:txBody>
            <a:bodyPr/>
            <a:lstStyle/>
            <a:p>
              <a:endParaRPr lang="en-US"/>
            </a:p>
          </p:txBody>
        </p:sp>
        <p:sp>
          <p:nvSpPr>
            <p:cNvPr id="3094" name="Line 104"/>
            <p:cNvSpPr>
              <a:spLocks noChangeShapeType="1"/>
            </p:cNvSpPr>
            <p:nvPr/>
          </p:nvSpPr>
          <p:spPr bwMode="auto">
            <a:xfrm flipV="1">
              <a:off x="3200400" y="1219200"/>
              <a:ext cx="0" cy="228600"/>
            </a:xfrm>
            <a:prstGeom prst="line">
              <a:avLst/>
            </a:prstGeom>
            <a:noFill/>
            <a:ln w="19050">
              <a:solidFill>
                <a:schemeClr val="tx1"/>
              </a:solidFill>
              <a:prstDash val="sysDot"/>
              <a:round/>
              <a:headEnd/>
              <a:tailEnd/>
            </a:ln>
          </p:spPr>
          <p:txBody>
            <a:bodyPr/>
            <a:lstStyle/>
            <a:p>
              <a:endParaRPr lang="en-US"/>
            </a:p>
          </p:txBody>
        </p:sp>
        <p:sp>
          <p:nvSpPr>
            <p:cNvPr id="3095" name="Line 105"/>
            <p:cNvSpPr>
              <a:spLocks noChangeShapeType="1"/>
            </p:cNvSpPr>
            <p:nvPr/>
          </p:nvSpPr>
          <p:spPr bwMode="auto">
            <a:xfrm flipV="1">
              <a:off x="4038600" y="1219200"/>
              <a:ext cx="0" cy="228600"/>
            </a:xfrm>
            <a:prstGeom prst="line">
              <a:avLst/>
            </a:prstGeom>
            <a:noFill/>
            <a:ln w="19050">
              <a:solidFill>
                <a:schemeClr val="tx1"/>
              </a:solidFill>
              <a:prstDash val="sysDot"/>
              <a:round/>
              <a:headEnd/>
              <a:tailEnd/>
            </a:ln>
          </p:spPr>
          <p:txBody>
            <a:bodyPr/>
            <a:lstStyle/>
            <a:p>
              <a:endParaRPr lang="en-US"/>
            </a:p>
          </p:txBody>
        </p:sp>
        <p:sp>
          <p:nvSpPr>
            <p:cNvPr id="3096" name="Line 106"/>
            <p:cNvSpPr>
              <a:spLocks noChangeShapeType="1"/>
            </p:cNvSpPr>
            <p:nvPr/>
          </p:nvSpPr>
          <p:spPr bwMode="auto">
            <a:xfrm flipV="1">
              <a:off x="6172200" y="1219200"/>
              <a:ext cx="0" cy="228600"/>
            </a:xfrm>
            <a:prstGeom prst="line">
              <a:avLst/>
            </a:prstGeom>
            <a:noFill/>
            <a:ln w="19050">
              <a:solidFill>
                <a:schemeClr val="tx1"/>
              </a:solidFill>
              <a:prstDash val="sysDot"/>
              <a:round/>
              <a:headEnd/>
              <a:tailEnd/>
            </a:ln>
          </p:spPr>
          <p:txBody>
            <a:bodyPr/>
            <a:lstStyle/>
            <a:p>
              <a:endParaRPr lang="en-US"/>
            </a:p>
          </p:txBody>
        </p:sp>
        <p:sp>
          <p:nvSpPr>
            <p:cNvPr id="3097" name="Line 107"/>
            <p:cNvSpPr>
              <a:spLocks noChangeShapeType="1"/>
            </p:cNvSpPr>
            <p:nvPr/>
          </p:nvSpPr>
          <p:spPr bwMode="auto">
            <a:xfrm flipV="1">
              <a:off x="8340725" y="1219200"/>
              <a:ext cx="0" cy="228600"/>
            </a:xfrm>
            <a:prstGeom prst="line">
              <a:avLst/>
            </a:prstGeom>
            <a:noFill/>
            <a:ln w="19050">
              <a:solidFill>
                <a:schemeClr val="tx1"/>
              </a:solidFill>
              <a:prstDash val="sysDot"/>
              <a:round/>
              <a:headEnd/>
              <a:tailEnd/>
            </a:ln>
          </p:spPr>
          <p:txBody>
            <a:bodyPr/>
            <a:lstStyle/>
            <a:p>
              <a:endParaRPr lang="en-US"/>
            </a:p>
          </p:txBody>
        </p:sp>
        <p:graphicFrame>
          <p:nvGraphicFramePr>
            <p:cNvPr id="3081" name="Object 108"/>
            <p:cNvGraphicFramePr>
              <a:graphicFrameLocks noChangeAspect="1"/>
            </p:cNvGraphicFramePr>
            <p:nvPr/>
          </p:nvGraphicFramePr>
          <p:xfrm>
            <a:off x="7772400" y="5029200"/>
            <a:ext cx="1395413" cy="1552575"/>
          </p:xfrm>
          <a:graphic>
            <a:graphicData uri="http://schemas.openxmlformats.org/presentationml/2006/ole">
              <p:oleObj spid="_x0000_s3081" name="Worksheet" r:id="rId10" imgW="2257143" imgH="2514286" progId="Excel.Sheet.8">
                <p:embed/>
              </p:oleObj>
            </a:graphicData>
          </a:graphic>
        </p:graphicFrame>
        <p:sp>
          <p:nvSpPr>
            <p:cNvPr id="3098" name="Line 109"/>
            <p:cNvSpPr>
              <a:spLocks noChangeShapeType="1"/>
            </p:cNvSpPr>
            <p:nvPr/>
          </p:nvSpPr>
          <p:spPr bwMode="auto">
            <a:xfrm>
              <a:off x="2438400" y="4038600"/>
              <a:ext cx="5943600" cy="0"/>
            </a:xfrm>
            <a:prstGeom prst="line">
              <a:avLst/>
            </a:prstGeom>
            <a:noFill/>
            <a:ln w="19050" cap="rnd">
              <a:solidFill>
                <a:schemeClr val="tx1"/>
              </a:solidFill>
              <a:prstDash val="sysDot"/>
              <a:round/>
              <a:headEnd/>
              <a:tailEnd/>
            </a:ln>
          </p:spPr>
          <p:txBody>
            <a:bodyPr/>
            <a:lstStyle/>
            <a:p>
              <a:endParaRPr lang="en-US"/>
            </a:p>
          </p:txBody>
        </p:sp>
        <p:sp>
          <p:nvSpPr>
            <p:cNvPr id="3099" name="Line 110"/>
            <p:cNvSpPr>
              <a:spLocks noChangeShapeType="1"/>
            </p:cNvSpPr>
            <p:nvPr/>
          </p:nvSpPr>
          <p:spPr bwMode="auto">
            <a:xfrm flipV="1">
              <a:off x="2438400" y="1219200"/>
              <a:ext cx="0" cy="2895600"/>
            </a:xfrm>
            <a:prstGeom prst="line">
              <a:avLst/>
            </a:prstGeom>
            <a:noFill/>
            <a:ln w="19050" cap="rnd">
              <a:solidFill>
                <a:schemeClr val="tx1"/>
              </a:solidFill>
              <a:prstDash val="sysDot"/>
              <a:round/>
              <a:headEnd/>
              <a:tailEnd/>
            </a:ln>
          </p:spPr>
          <p:txBody>
            <a:bodyPr/>
            <a:lstStyle/>
            <a:p>
              <a:endParaRPr lang="en-US"/>
            </a:p>
          </p:txBody>
        </p:sp>
        <p:sp>
          <p:nvSpPr>
            <p:cNvPr id="3100" name="Line 111"/>
            <p:cNvSpPr>
              <a:spLocks noChangeShapeType="1"/>
            </p:cNvSpPr>
            <p:nvPr/>
          </p:nvSpPr>
          <p:spPr bwMode="auto">
            <a:xfrm flipH="1" flipV="1">
              <a:off x="8382000" y="4038600"/>
              <a:ext cx="3175" cy="533400"/>
            </a:xfrm>
            <a:prstGeom prst="line">
              <a:avLst/>
            </a:prstGeom>
            <a:noFill/>
            <a:ln w="19050">
              <a:solidFill>
                <a:schemeClr val="tx1"/>
              </a:solidFill>
              <a:prstDash val="sysDot"/>
              <a:round/>
              <a:headEnd/>
              <a:tailEnd/>
            </a:ln>
          </p:spPr>
          <p:txBody>
            <a:bodyPr/>
            <a:lstStyle/>
            <a:p>
              <a:endParaRPr lang="en-US"/>
            </a:p>
          </p:txBody>
        </p:sp>
        <p:sp>
          <p:nvSpPr>
            <p:cNvPr id="3101" name="Line 112"/>
            <p:cNvSpPr>
              <a:spLocks noChangeShapeType="1"/>
            </p:cNvSpPr>
            <p:nvPr/>
          </p:nvSpPr>
          <p:spPr bwMode="auto">
            <a:xfrm>
              <a:off x="8385175" y="4876800"/>
              <a:ext cx="0" cy="152400"/>
            </a:xfrm>
            <a:prstGeom prst="line">
              <a:avLst/>
            </a:prstGeom>
            <a:noFill/>
            <a:ln w="19050">
              <a:solidFill>
                <a:schemeClr val="tx1"/>
              </a:solidFill>
              <a:prstDash val="sysDot"/>
              <a:round/>
              <a:headEnd/>
              <a:tailEnd/>
            </a:ln>
          </p:spPr>
          <p:txBody>
            <a:bodyPr/>
            <a:lstStyle/>
            <a:p>
              <a:endParaRPr lang="en-US"/>
            </a:p>
          </p:txBody>
        </p:sp>
        <p:sp>
          <p:nvSpPr>
            <p:cNvPr id="3102" name="Text Box 113"/>
            <p:cNvSpPr txBox="1">
              <a:spLocks noChangeArrowheads="1"/>
            </p:cNvSpPr>
            <p:nvPr/>
          </p:nvSpPr>
          <p:spPr bwMode="auto">
            <a:xfrm>
              <a:off x="8232775" y="4572000"/>
              <a:ext cx="304800" cy="293688"/>
            </a:xfrm>
            <a:prstGeom prst="rect">
              <a:avLst/>
            </a:prstGeom>
            <a:solidFill>
              <a:schemeClr val="bg1"/>
            </a:solidFill>
            <a:ln w="19050">
              <a:solidFill>
                <a:schemeClr val="tx1"/>
              </a:solidFill>
              <a:prstDash val="sysDot"/>
              <a:miter lim="800000"/>
              <a:headEnd/>
              <a:tailEnd/>
            </a:ln>
          </p:spPr>
          <p:txBody>
            <a:bodyPr>
              <a:spAutoFit/>
            </a:bodyPr>
            <a:lstStyle/>
            <a:p>
              <a:r>
                <a:rPr lang="en-US" sz="1200" b="1">
                  <a:latin typeface="Arial" charset="0"/>
                </a:rPr>
                <a:t>V</a:t>
              </a:r>
            </a:p>
          </p:txBody>
        </p:sp>
        <p:sp>
          <p:nvSpPr>
            <p:cNvPr id="3103" name="Line 114"/>
            <p:cNvSpPr>
              <a:spLocks noChangeShapeType="1"/>
            </p:cNvSpPr>
            <p:nvPr/>
          </p:nvSpPr>
          <p:spPr bwMode="auto">
            <a:xfrm>
              <a:off x="8340725" y="1752600"/>
              <a:ext cx="0" cy="152400"/>
            </a:xfrm>
            <a:prstGeom prst="line">
              <a:avLst/>
            </a:prstGeom>
            <a:noFill/>
            <a:ln w="19050">
              <a:solidFill>
                <a:schemeClr val="tx1"/>
              </a:solidFill>
              <a:prstDash val="sysDot"/>
              <a:round/>
              <a:headEnd/>
              <a:tailEnd/>
            </a:ln>
          </p:spPr>
          <p:txBody>
            <a:bodyPr/>
            <a:lstStyle/>
            <a:p>
              <a:endParaRPr lang="en-US"/>
            </a:p>
          </p:txBody>
        </p:sp>
        <p:sp>
          <p:nvSpPr>
            <p:cNvPr id="3104" name="Line 116"/>
            <p:cNvSpPr>
              <a:spLocks noChangeShapeType="1"/>
            </p:cNvSpPr>
            <p:nvPr/>
          </p:nvSpPr>
          <p:spPr bwMode="auto">
            <a:xfrm flipV="1">
              <a:off x="2438400" y="4267200"/>
              <a:ext cx="0" cy="228600"/>
            </a:xfrm>
            <a:prstGeom prst="line">
              <a:avLst/>
            </a:prstGeom>
            <a:noFill/>
            <a:ln w="19050">
              <a:solidFill>
                <a:schemeClr val="tx1"/>
              </a:solidFill>
              <a:prstDash val="sysDot"/>
              <a:round/>
              <a:headEnd/>
              <a:tailEnd/>
            </a:ln>
          </p:spPr>
          <p:txBody>
            <a:bodyPr/>
            <a:lstStyle/>
            <a:p>
              <a:endParaRPr lang="en-US"/>
            </a:p>
          </p:txBody>
        </p:sp>
        <p:sp>
          <p:nvSpPr>
            <p:cNvPr id="3105" name="Text Box 118"/>
            <p:cNvSpPr txBox="1">
              <a:spLocks noChangeArrowheads="1"/>
            </p:cNvSpPr>
            <p:nvPr/>
          </p:nvSpPr>
          <p:spPr bwMode="auto">
            <a:xfrm>
              <a:off x="2286000" y="4114800"/>
              <a:ext cx="304800" cy="293688"/>
            </a:xfrm>
            <a:prstGeom prst="rect">
              <a:avLst/>
            </a:prstGeom>
            <a:solidFill>
              <a:schemeClr val="bg1"/>
            </a:solidFill>
            <a:ln w="19050">
              <a:solidFill>
                <a:schemeClr val="tx1"/>
              </a:solidFill>
              <a:prstDash val="sysDot"/>
              <a:miter lim="800000"/>
              <a:headEnd/>
              <a:tailEnd/>
            </a:ln>
          </p:spPr>
          <p:txBody>
            <a:bodyPr>
              <a:spAutoFit/>
            </a:bodyPr>
            <a:lstStyle/>
            <a:p>
              <a:r>
                <a:rPr lang="en-US" sz="1200" b="1">
                  <a:latin typeface="Arial" charset="0"/>
                </a:rPr>
                <a:t>R</a:t>
              </a:r>
            </a:p>
          </p:txBody>
        </p:sp>
        <p:sp>
          <p:nvSpPr>
            <p:cNvPr id="3106" name="Line 119"/>
            <p:cNvSpPr>
              <a:spLocks noChangeShapeType="1"/>
            </p:cNvSpPr>
            <p:nvPr/>
          </p:nvSpPr>
          <p:spPr bwMode="auto">
            <a:xfrm flipV="1">
              <a:off x="5867400" y="4038600"/>
              <a:ext cx="0" cy="152400"/>
            </a:xfrm>
            <a:prstGeom prst="line">
              <a:avLst/>
            </a:prstGeom>
            <a:noFill/>
            <a:ln w="19050">
              <a:solidFill>
                <a:schemeClr val="tx1"/>
              </a:solidFill>
              <a:prstDash val="sysDot"/>
              <a:round/>
              <a:headEnd/>
              <a:tailEnd/>
            </a:ln>
          </p:spPr>
          <p:txBody>
            <a:bodyPr/>
            <a:lstStyle/>
            <a:p>
              <a:endParaRPr lang="en-US"/>
            </a:p>
          </p:txBody>
        </p:sp>
        <p:sp>
          <p:nvSpPr>
            <p:cNvPr id="3107" name="Text Box 121"/>
            <p:cNvSpPr txBox="1">
              <a:spLocks noChangeArrowheads="1"/>
            </p:cNvSpPr>
            <p:nvPr/>
          </p:nvSpPr>
          <p:spPr bwMode="auto">
            <a:xfrm>
              <a:off x="5715000" y="4114800"/>
              <a:ext cx="304800" cy="293688"/>
            </a:xfrm>
            <a:prstGeom prst="rect">
              <a:avLst/>
            </a:prstGeom>
            <a:solidFill>
              <a:schemeClr val="bg1"/>
            </a:solidFill>
            <a:ln w="19050">
              <a:solidFill>
                <a:schemeClr val="tx1"/>
              </a:solidFill>
              <a:prstDash val="sysDot"/>
              <a:miter lim="800000"/>
              <a:headEnd/>
              <a:tailEnd/>
            </a:ln>
          </p:spPr>
          <p:txBody>
            <a:bodyPr>
              <a:spAutoFit/>
            </a:bodyPr>
            <a:lstStyle/>
            <a:p>
              <a:r>
                <a:rPr lang="en-US" sz="1200" b="1">
                  <a:latin typeface="Arial" charset="0"/>
                </a:rPr>
                <a:t>T</a:t>
              </a:r>
            </a:p>
          </p:txBody>
        </p:sp>
        <p:graphicFrame>
          <p:nvGraphicFramePr>
            <p:cNvPr id="3082" name="Object 126">
              <a:hlinkClick r:id="" action="ppaction://ole?verb=0"/>
            </p:cNvPr>
            <p:cNvGraphicFramePr>
              <a:graphicFrameLocks/>
            </p:cNvGraphicFramePr>
            <p:nvPr/>
          </p:nvGraphicFramePr>
          <p:xfrm>
            <a:off x="2587625" y="301625"/>
            <a:ext cx="5788025" cy="214313"/>
          </p:xfrm>
          <a:graphic>
            <a:graphicData uri="http://schemas.openxmlformats.org/presentationml/2006/ole">
              <p:oleObj spid="_x0000_s3082" name="Worksheet" r:id="rId11" imgW="4619557" imgH="180885" progId="Excel.Sheet.8">
                <p:embed/>
              </p:oleObj>
            </a:graphicData>
          </a:graphic>
        </p:graphicFrame>
        <p:graphicFrame>
          <p:nvGraphicFramePr>
            <p:cNvPr id="3083" name="Object 127"/>
            <p:cNvGraphicFramePr>
              <a:graphicFrameLocks noChangeAspect="1"/>
            </p:cNvGraphicFramePr>
            <p:nvPr/>
          </p:nvGraphicFramePr>
          <p:xfrm>
            <a:off x="7154262" y="1938528"/>
            <a:ext cx="2377442" cy="2018994"/>
          </p:xfrm>
          <a:graphic>
            <a:graphicData uri="http://schemas.openxmlformats.org/presentationml/2006/ole">
              <p:oleObj spid="_x0000_s3083" name="Worksheet" r:id="rId12" imgW="3904762" imgH="3657143" progId="Excel.Sheet.8">
                <p:embed/>
              </p:oleObj>
            </a:graphicData>
          </a:graphic>
        </p:graphicFrame>
        <p:sp>
          <p:nvSpPr>
            <p:cNvPr id="3108" name="Text Box 128"/>
            <p:cNvSpPr txBox="1">
              <a:spLocks noChangeArrowheads="1"/>
            </p:cNvSpPr>
            <p:nvPr/>
          </p:nvSpPr>
          <p:spPr bwMode="auto">
            <a:xfrm>
              <a:off x="8077200" y="762000"/>
              <a:ext cx="1676400" cy="457200"/>
            </a:xfrm>
            <a:prstGeom prst="rect">
              <a:avLst/>
            </a:prstGeom>
            <a:noFill/>
            <a:ln w="12700">
              <a:noFill/>
              <a:miter lim="800000"/>
              <a:headEnd/>
              <a:tailEnd/>
            </a:ln>
          </p:spPr>
          <p:txBody>
            <a:bodyPr>
              <a:spAutoFit/>
            </a:bodyPr>
            <a:lstStyle/>
            <a:p>
              <a:r>
                <a:rPr lang="en-US" sz="1200">
                  <a:latin typeface="Arial" charset="0"/>
                </a:rPr>
                <a:t>To more installed options (Page 4)</a:t>
              </a:r>
            </a:p>
          </p:txBody>
        </p:sp>
        <p:sp>
          <p:nvSpPr>
            <p:cNvPr id="3109" name="Line 129"/>
            <p:cNvSpPr>
              <a:spLocks noChangeShapeType="1"/>
            </p:cNvSpPr>
            <p:nvPr/>
          </p:nvSpPr>
          <p:spPr bwMode="auto">
            <a:xfrm>
              <a:off x="5867400" y="4419600"/>
              <a:ext cx="0" cy="152400"/>
            </a:xfrm>
            <a:prstGeom prst="line">
              <a:avLst/>
            </a:prstGeom>
            <a:noFill/>
            <a:ln w="19050">
              <a:solidFill>
                <a:schemeClr val="tx1"/>
              </a:solidFill>
              <a:prstDash val="sysDot"/>
              <a:round/>
              <a:headEnd/>
              <a:tailEnd/>
            </a:ln>
          </p:spPr>
          <p:txBody>
            <a:bodyPr/>
            <a:lstStyle/>
            <a:p>
              <a:endParaRPr lang="en-US"/>
            </a:p>
          </p:txBody>
        </p:sp>
      </p:gr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457200" y="233363"/>
            <a:ext cx="9436100" cy="7434262"/>
            <a:chOff x="457200" y="233363"/>
            <a:chExt cx="9436100" cy="7434262"/>
          </a:xfrm>
        </p:grpSpPr>
        <p:graphicFrame>
          <p:nvGraphicFramePr>
            <p:cNvPr id="4098" name="Object 12"/>
            <p:cNvGraphicFramePr>
              <a:graphicFrameLocks noChangeAspect="1"/>
            </p:cNvGraphicFramePr>
            <p:nvPr/>
          </p:nvGraphicFramePr>
          <p:xfrm>
            <a:off x="7467600" y="3733800"/>
            <a:ext cx="2381250" cy="2336800"/>
          </p:xfrm>
          <a:graphic>
            <a:graphicData uri="http://schemas.openxmlformats.org/presentationml/2006/ole">
              <p:oleObj spid="_x0000_s4098" name="Document" r:id="rId3" imgW="5206609" imgH="5074338" progId="Word.Document.8">
                <p:embed/>
              </p:oleObj>
            </a:graphicData>
          </a:graphic>
        </p:graphicFrame>
        <p:sp>
          <p:nvSpPr>
            <p:cNvPr id="4107" name="Text Box 14"/>
            <p:cNvSpPr txBox="1">
              <a:spLocks noChangeArrowheads="1"/>
            </p:cNvSpPr>
            <p:nvPr/>
          </p:nvSpPr>
          <p:spPr bwMode="auto">
            <a:xfrm>
              <a:off x="8594725" y="287338"/>
              <a:ext cx="850900" cy="244475"/>
            </a:xfrm>
            <a:prstGeom prst="rect">
              <a:avLst/>
            </a:prstGeom>
            <a:noFill/>
            <a:ln w="12700">
              <a:noFill/>
              <a:miter lim="800000"/>
              <a:headEnd/>
              <a:tailEnd/>
            </a:ln>
          </p:spPr>
          <p:txBody>
            <a:bodyPr wrap="none">
              <a:spAutoFit/>
            </a:bodyPr>
            <a:lstStyle/>
            <a:p>
              <a:r>
                <a:rPr lang="en-US" sz="1000" b="1">
                  <a:latin typeface="Arial" charset="0"/>
                </a:rPr>
                <a:t>Page 4 of 4</a:t>
              </a:r>
            </a:p>
          </p:txBody>
        </p:sp>
        <p:graphicFrame>
          <p:nvGraphicFramePr>
            <p:cNvPr id="4099" name="Object 20"/>
            <p:cNvGraphicFramePr>
              <a:graphicFrameLocks noChangeAspect="1"/>
            </p:cNvGraphicFramePr>
            <p:nvPr/>
          </p:nvGraphicFramePr>
          <p:xfrm>
            <a:off x="4418013" y="6019800"/>
            <a:ext cx="4192587" cy="1647825"/>
          </p:xfrm>
          <a:graphic>
            <a:graphicData uri="http://schemas.openxmlformats.org/presentationml/2006/ole">
              <p:oleObj spid="_x0000_s4099" name="Worksheet" r:id="rId4" imgW="6886558" imgH="2819417" progId="Excel.Sheet.8">
                <p:embed/>
              </p:oleObj>
            </a:graphicData>
          </a:graphic>
        </p:graphicFrame>
        <p:graphicFrame>
          <p:nvGraphicFramePr>
            <p:cNvPr id="4100" name="Object 22"/>
            <p:cNvGraphicFramePr>
              <a:graphicFrameLocks noChangeAspect="1"/>
            </p:cNvGraphicFramePr>
            <p:nvPr/>
          </p:nvGraphicFramePr>
          <p:xfrm>
            <a:off x="838200" y="1066800"/>
            <a:ext cx="3352800" cy="1563688"/>
          </p:xfrm>
          <a:graphic>
            <a:graphicData uri="http://schemas.openxmlformats.org/presentationml/2006/ole">
              <p:oleObj spid="_x0000_s4100" name="Worksheet" r:id="rId5" imgW="5230548" imgH="2439845" progId="Excel.Sheet.8">
                <p:embed/>
              </p:oleObj>
            </a:graphicData>
          </a:graphic>
        </p:graphicFrame>
        <p:graphicFrame>
          <p:nvGraphicFramePr>
            <p:cNvPr id="4101" name="Object 23"/>
            <p:cNvGraphicFramePr>
              <a:graphicFrameLocks noChangeAspect="1"/>
            </p:cNvGraphicFramePr>
            <p:nvPr/>
          </p:nvGraphicFramePr>
          <p:xfrm>
            <a:off x="4495800" y="1066800"/>
            <a:ext cx="1897063" cy="1114425"/>
          </p:xfrm>
          <a:graphic>
            <a:graphicData uri="http://schemas.openxmlformats.org/presentationml/2006/ole">
              <p:oleObj spid="_x0000_s4101" name="Worksheet" r:id="rId6" imgW="2961905" imgH="1733333" progId="Excel.Sheet.8">
                <p:embed/>
              </p:oleObj>
            </a:graphicData>
          </a:graphic>
        </p:graphicFrame>
        <p:graphicFrame>
          <p:nvGraphicFramePr>
            <p:cNvPr id="4102" name="Object 24"/>
            <p:cNvGraphicFramePr>
              <a:graphicFrameLocks noChangeAspect="1"/>
            </p:cNvGraphicFramePr>
            <p:nvPr/>
          </p:nvGraphicFramePr>
          <p:xfrm>
            <a:off x="4648200" y="2667000"/>
            <a:ext cx="1600200" cy="688975"/>
          </p:xfrm>
          <a:graphic>
            <a:graphicData uri="http://schemas.openxmlformats.org/presentationml/2006/ole">
              <p:oleObj spid="_x0000_s4102" name="Worksheet" r:id="rId7" imgW="2726444" imgH="1175128" progId="Excel.Sheet.8">
                <p:embed/>
              </p:oleObj>
            </a:graphicData>
          </a:graphic>
        </p:graphicFrame>
        <p:graphicFrame>
          <p:nvGraphicFramePr>
            <p:cNvPr id="4103" name="Object 25"/>
            <p:cNvGraphicFramePr>
              <a:graphicFrameLocks noChangeAspect="1"/>
            </p:cNvGraphicFramePr>
            <p:nvPr/>
          </p:nvGraphicFramePr>
          <p:xfrm>
            <a:off x="4724400" y="3810000"/>
            <a:ext cx="1590675" cy="2133600"/>
          </p:xfrm>
          <a:graphic>
            <a:graphicData uri="http://schemas.openxmlformats.org/presentationml/2006/ole">
              <p:oleObj spid="_x0000_s4103" name="Worksheet" r:id="rId8" imgW="2465907" imgH="3305387" progId="Excel.Sheet.8">
                <p:embed/>
              </p:oleObj>
            </a:graphicData>
          </a:graphic>
        </p:graphicFrame>
        <p:graphicFrame>
          <p:nvGraphicFramePr>
            <p:cNvPr id="4104" name="Object 26"/>
            <p:cNvGraphicFramePr>
              <a:graphicFrameLocks noChangeAspect="1"/>
            </p:cNvGraphicFramePr>
            <p:nvPr/>
          </p:nvGraphicFramePr>
          <p:xfrm>
            <a:off x="685800" y="2971800"/>
            <a:ext cx="3617913" cy="3846513"/>
          </p:xfrm>
          <a:graphic>
            <a:graphicData uri="http://schemas.openxmlformats.org/presentationml/2006/ole">
              <p:oleObj spid="_x0000_s4104" name="Worksheet" r:id="rId9" imgW="5905496" imgH="6277035" progId="Excel.Sheet.8">
                <p:embed/>
              </p:oleObj>
            </a:graphicData>
          </a:graphic>
        </p:graphicFrame>
        <p:sp>
          <p:nvSpPr>
            <p:cNvPr id="4108" name="Line 31"/>
            <p:cNvSpPr>
              <a:spLocks noChangeShapeType="1"/>
            </p:cNvSpPr>
            <p:nvPr/>
          </p:nvSpPr>
          <p:spPr bwMode="auto">
            <a:xfrm>
              <a:off x="838200" y="609600"/>
              <a:ext cx="7239000" cy="0"/>
            </a:xfrm>
            <a:prstGeom prst="line">
              <a:avLst/>
            </a:prstGeom>
            <a:noFill/>
            <a:ln w="19050" cap="rnd">
              <a:solidFill>
                <a:schemeClr val="tx1"/>
              </a:solidFill>
              <a:prstDash val="sysDot"/>
              <a:round/>
              <a:headEnd/>
              <a:tailEnd/>
            </a:ln>
          </p:spPr>
          <p:txBody>
            <a:bodyPr/>
            <a:lstStyle/>
            <a:p>
              <a:endParaRPr lang="en-US"/>
            </a:p>
          </p:txBody>
        </p:sp>
        <p:sp>
          <p:nvSpPr>
            <p:cNvPr id="4109" name="Line 32"/>
            <p:cNvSpPr>
              <a:spLocks noChangeShapeType="1"/>
            </p:cNvSpPr>
            <p:nvPr/>
          </p:nvSpPr>
          <p:spPr bwMode="auto">
            <a:xfrm flipV="1">
              <a:off x="533400" y="762000"/>
              <a:ext cx="0" cy="6400800"/>
            </a:xfrm>
            <a:prstGeom prst="line">
              <a:avLst/>
            </a:prstGeom>
            <a:noFill/>
            <a:ln w="19050">
              <a:solidFill>
                <a:schemeClr val="tx1"/>
              </a:solidFill>
              <a:prstDash val="sysDot"/>
              <a:round/>
              <a:headEnd/>
              <a:tailEnd/>
            </a:ln>
          </p:spPr>
          <p:txBody>
            <a:bodyPr/>
            <a:lstStyle/>
            <a:p>
              <a:endParaRPr lang="en-US"/>
            </a:p>
          </p:txBody>
        </p:sp>
        <p:sp>
          <p:nvSpPr>
            <p:cNvPr id="4110" name="Text Box 33"/>
            <p:cNvSpPr txBox="1">
              <a:spLocks noChangeArrowheads="1"/>
            </p:cNvSpPr>
            <p:nvPr/>
          </p:nvSpPr>
          <p:spPr bwMode="auto">
            <a:xfrm>
              <a:off x="2286000" y="685800"/>
              <a:ext cx="358775" cy="293688"/>
            </a:xfrm>
            <a:prstGeom prst="rect">
              <a:avLst/>
            </a:prstGeom>
            <a:solidFill>
              <a:schemeClr val="bg1"/>
            </a:solidFill>
            <a:ln w="19050">
              <a:solidFill>
                <a:schemeClr val="tx1"/>
              </a:solidFill>
              <a:prstDash val="sysDot"/>
              <a:miter lim="800000"/>
              <a:headEnd/>
              <a:tailEnd/>
            </a:ln>
          </p:spPr>
          <p:txBody>
            <a:bodyPr>
              <a:spAutoFit/>
            </a:bodyPr>
            <a:lstStyle/>
            <a:p>
              <a:r>
                <a:rPr lang="en-US" sz="1200" b="1">
                  <a:latin typeface="Arial" charset="0"/>
                </a:rPr>
                <a:t>H</a:t>
              </a:r>
            </a:p>
          </p:txBody>
        </p:sp>
        <p:sp>
          <p:nvSpPr>
            <p:cNvPr id="4111" name="Line 34"/>
            <p:cNvSpPr>
              <a:spLocks noChangeShapeType="1"/>
            </p:cNvSpPr>
            <p:nvPr/>
          </p:nvSpPr>
          <p:spPr bwMode="auto">
            <a:xfrm flipV="1">
              <a:off x="2438400" y="990600"/>
              <a:ext cx="0" cy="76200"/>
            </a:xfrm>
            <a:prstGeom prst="line">
              <a:avLst/>
            </a:prstGeom>
            <a:noFill/>
            <a:ln w="19050">
              <a:solidFill>
                <a:schemeClr val="tx1"/>
              </a:solidFill>
              <a:prstDash val="sysDot"/>
              <a:round/>
              <a:headEnd/>
              <a:tailEnd/>
            </a:ln>
          </p:spPr>
          <p:txBody>
            <a:bodyPr/>
            <a:lstStyle/>
            <a:p>
              <a:endParaRPr lang="en-US"/>
            </a:p>
          </p:txBody>
        </p:sp>
        <p:sp>
          <p:nvSpPr>
            <p:cNvPr id="4112" name="Text Box 35"/>
            <p:cNvSpPr txBox="1">
              <a:spLocks noChangeArrowheads="1"/>
            </p:cNvSpPr>
            <p:nvPr/>
          </p:nvSpPr>
          <p:spPr bwMode="auto">
            <a:xfrm>
              <a:off x="5334000" y="685800"/>
              <a:ext cx="304800" cy="293688"/>
            </a:xfrm>
            <a:prstGeom prst="rect">
              <a:avLst/>
            </a:prstGeom>
            <a:solidFill>
              <a:schemeClr val="bg1"/>
            </a:solidFill>
            <a:ln w="19050">
              <a:solidFill>
                <a:schemeClr val="tx1"/>
              </a:solidFill>
              <a:prstDash val="sysDot"/>
              <a:miter lim="800000"/>
              <a:headEnd/>
              <a:tailEnd/>
            </a:ln>
          </p:spPr>
          <p:txBody>
            <a:bodyPr>
              <a:spAutoFit/>
            </a:bodyPr>
            <a:lstStyle/>
            <a:p>
              <a:r>
                <a:rPr lang="en-US" sz="1200" b="1">
                  <a:latin typeface="Arial" charset="0"/>
                </a:rPr>
                <a:t>D</a:t>
              </a:r>
            </a:p>
          </p:txBody>
        </p:sp>
        <p:sp>
          <p:nvSpPr>
            <p:cNvPr id="4113" name="Line 36"/>
            <p:cNvSpPr>
              <a:spLocks noChangeShapeType="1"/>
            </p:cNvSpPr>
            <p:nvPr/>
          </p:nvSpPr>
          <p:spPr bwMode="auto">
            <a:xfrm flipV="1">
              <a:off x="5486400" y="990600"/>
              <a:ext cx="0" cy="76200"/>
            </a:xfrm>
            <a:prstGeom prst="line">
              <a:avLst/>
            </a:prstGeom>
            <a:noFill/>
            <a:ln w="19050">
              <a:solidFill>
                <a:schemeClr val="tx1"/>
              </a:solidFill>
              <a:prstDash val="sysDot"/>
              <a:round/>
              <a:headEnd/>
              <a:tailEnd/>
            </a:ln>
          </p:spPr>
          <p:txBody>
            <a:bodyPr/>
            <a:lstStyle/>
            <a:p>
              <a:endParaRPr lang="en-US"/>
            </a:p>
          </p:txBody>
        </p:sp>
        <p:sp>
          <p:nvSpPr>
            <p:cNvPr id="4114" name="Text Box 37"/>
            <p:cNvSpPr txBox="1">
              <a:spLocks noChangeArrowheads="1"/>
            </p:cNvSpPr>
            <p:nvPr/>
          </p:nvSpPr>
          <p:spPr bwMode="auto">
            <a:xfrm>
              <a:off x="5257800" y="2286000"/>
              <a:ext cx="304800" cy="293688"/>
            </a:xfrm>
            <a:prstGeom prst="rect">
              <a:avLst/>
            </a:prstGeom>
            <a:solidFill>
              <a:schemeClr val="bg1"/>
            </a:solidFill>
            <a:ln w="19050">
              <a:solidFill>
                <a:schemeClr val="tx1"/>
              </a:solidFill>
              <a:prstDash val="sysDot"/>
              <a:miter lim="800000"/>
              <a:headEnd/>
              <a:tailEnd/>
            </a:ln>
          </p:spPr>
          <p:txBody>
            <a:bodyPr>
              <a:spAutoFit/>
            </a:bodyPr>
            <a:lstStyle/>
            <a:p>
              <a:r>
                <a:rPr lang="en-US" sz="1200" b="1">
                  <a:latin typeface="Arial" charset="0"/>
                </a:rPr>
                <a:t>C</a:t>
              </a:r>
            </a:p>
          </p:txBody>
        </p:sp>
        <p:sp>
          <p:nvSpPr>
            <p:cNvPr id="4115" name="Line 38"/>
            <p:cNvSpPr>
              <a:spLocks noChangeShapeType="1"/>
            </p:cNvSpPr>
            <p:nvPr/>
          </p:nvSpPr>
          <p:spPr bwMode="auto">
            <a:xfrm flipV="1">
              <a:off x="4419600" y="609600"/>
              <a:ext cx="0" cy="2971800"/>
            </a:xfrm>
            <a:prstGeom prst="line">
              <a:avLst/>
            </a:prstGeom>
            <a:noFill/>
            <a:ln w="19050">
              <a:solidFill>
                <a:schemeClr val="tx1"/>
              </a:solidFill>
              <a:prstDash val="sysDot"/>
              <a:round/>
              <a:headEnd/>
              <a:tailEnd/>
            </a:ln>
          </p:spPr>
          <p:txBody>
            <a:bodyPr/>
            <a:lstStyle/>
            <a:p>
              <a:endParaRPr lang="en-US"/>
            </a:p>
          </p:txBody>
        </p:sp>
        <p:sp>
          <p:nvSpPr>
            <p:cNvPr id="4116" name="Text Box 39"/>
            <p:cNvSpPr txBox="1">
              <a:spLocks noChangeArrowheads="1"/>
            </p:cNvSpPr>
            <p:nvPr/>
          </p:nvSpPr>
          <p:spPr bwMode="auto">
            <a:xfrm>
              <a:off x="7924800" y="609600"/>
              <a:ext cx="304800" cy="293688"/>
            </a:xfrm>
            <a:prstGeom prst="rect">
              <a:avLst/>
            </a:prstGeom>
            <a:solidFill>
              <a:schemeClr val="bg1"/>
            </a:solidFill>
            <a:ln w="19050">
              <a:solidFill>
                <a:schemeClr val="tx1"/>
              </a:solidFill>
              <a:prstDash val="sysDot"/>
              <a:miter lim="800000"/>
              <a:headEnd/>
              <a:tailEnd/>
            </a:ln>
          </p:spPr>
          <p:txBody>
            <a:bodyPr>
              <a:spAutoFit/>
            </a:bodyPr>
            <a:lstStyle/>
            <a:p>
              <a:r>
                <a:rPr lang="en-US" sz="1200" b="1">
                  <a:latin typeface="Arial" charset="0"/>
                </a:rPr>
                <a:t>Y</a:t>
              </a:r>
            </a:p>
          </p:txBody>
        </p:sp>
        <p:sp>
          <p:nvSpPr>
            <p:cNvPr id="4117" name="Line 42"/>
            <p:cNvSpPr>
              <a:spLocks noChangeShapeType="1"/>
            </p:cNvSpPr>
            <p:nvPr/>
          </p:nvSpPr>
          <p:spPr bwMode="auto">
            <a:xfrm flipV="1">
              <a:off x="5486400" y="609600"/>
              <a:ext cx="0" cy="76200"/>
            </a:xfrm>
            <a:prstGeom prst="line">
              <a:avLst/>
            </a:prstGeom>
            <a:noFill/>
            <a:ln w="19050">
              <a:solidFill>
                <a:schemeClr val="tx1"/>
              </a:solidFill>
              <a:prstDash val="sysDot"/>
              <a:round/>
              <a:headEnd/>
              <a:tailEnd/>
            </a:ln>
          </p:spPr>
          <p:txBody>
            <a:bodyPr/>
            <a:lstStyle/>
            <a:p>
              <a:endParaRPr lang="en-US"/>
            </a:p>
          </p:txBody>
        </p:sp>
        <p:sp>
          <p:nvSpPr>
            <p:cNvPr id="4118" name="Text Box 43"/>
            <p:cNvSpPr txBox="1">
              <a:spLocks noChangeArrowheads="1"/>
            </p:cNvSpPr>
            <p:nvPr/>
          </p:nvSpPr>
          <p:spPr bwMode="auto">
            <a:xfrm>
              <a:off x="5257800" y="3429000"/>
              <a:ext cx="304800" cy="293688"/>
            </a:xfrm>
            <a:prstGeom prst="rect">
              <a:avLst/>
            </a:prstGeom>
            <a:solidFill>
              <a:schemeClr val="bg1"/>
            </a:solidFill>
            <a:ln w="19050">
              <a:solidFill>
                <a:schemeClr val="tx1"/>
              </a:solidFill>
              <a:prstDash val="sysDot"/>
              <a:miter lim="800000"/>
              <a:headEnd/>
              <a:tailEnd/>
            </a:ln>
          </p:spPr>
          <p:txBody>
            <a:bodyPr>
              <a:spAutoFit/>
            </a:bodyPr>
            <a:lstStyle/>
            <a:p>
              <a:r>
                <a:rPr lang="en-US" sz="1200" b="1">
                  <a:latin typeface="Arial" charset="0"/>
                </a:rPr>
                <a:t>P</a:t>
              </a:r>
            </a:p>
          </p:txBody>
        </p:sp>
        <p:sp>
          <p:nvSpPr>
            <p:cNvPr id="4119" name="Line 44"/>
            <p:cNvSpPr>
              <a:spLocks noChangeShapeType="1"/>
            </p:cNvSpPr>
            <p:nvPr/>
          </p:nvSpPr>
          <p:spPr bwMode="auto">
            <a:xfrm>
              <a:off x="4419600" y="2438400"/>
              <a:ext cx="838200" cy="0"/>
            </a:xfrm>
            <a:prstGeom prst="line">
              <a:avLst/>
            </a:prstGeom>
            <a:noFill/>
            <a:ln w="19050" cap="rnd">
              <a:solidFill>
                <a:schemeClr val="tx1"/>
              </a:solidFill>
              <a:prstDash val="sysDot"/>
              <a:round/>
              <a:headEnd/>
              <a:tailEnd/>
            </a:ln>
          </p:spPr>
          <p:txBody>
            <a:bodyPr/>
            <a:lstStyle/>
            <a:p>
              <a:endParaRPr lang="en-US"/>
            </a:p>
          </p:txBody>
        </p:sp>
        <p:sp>
          <p:nvSpPr>
            <p:cNvPr id="4120" name="Line 45"/>
            <p:cNvSpPr>
              <a:spLocks noChangeShapeType="1"/>
            </p:cNvSpPr>
            <p:nvPr/>
          </p:nvSpPr>
          <p:spPr bwMode="auto">
            <a:xfrm>
              <a:off x="4419600" y="3581400"/>
              <a:ext cx="838200" cy="0"/>
            </a:xfrm>
            <a:prstGeom prst="line">
              <a:avLst/>
            </a:prstGeom>
            <a:noFill/>
            <a:ln w="19050" cap="rnd">
              <a:solidFill>
                <a:schemeClr val="tx1"/>
              </a:solidFill>
              <a:prstDash val="sysDot"/>
              <a:round/>
              <a:headEnd/>
              <a:tailEnd/>
            </a:ln>
          </p:spPr>
          <p:txBody>
            <a:bodyPr/>
            <a:lstStyle/>
            <a:p>
              <a:endParaRPr lang="en-US"/>
            </a:p>
          </p:txBody>
        </p:sp>
        <p:sp>
          <p:nvSpPr>
            <p:cNvPr id="4121" name="Line 46"/>
            <p:cNvSpPr>
              <a:spLocks noChangeShapeType="1"/>
            </p:cNvSpPr>
            <p:nvPr/>
          </p:nvSpPr>
          <p:spPr bwMode="auto">
            <a:xfrm flipV="1">
              <a:off x="5410200" y="2590800"/>
              <a:ext cx="0" cy="76200"/>
            </a:xfrm>
            <a:prstGeom prst="line">
              <a:avLst/>
            </a:prstGeom>
            <a:noFill/>
            <a:ln w="19050">
              <a:solidFill>
                <a:schemeClr val="tx1"/>
              </a:solidFill>
              <a:prstDash val="sysDot"/>
              <a:round/>
              <a:headEnd/>
              <a:tailEnd/>
            </a:ln>
          </p:spPr>
          <p:txBody>
            <a:bodyPr/>
            <a:lstStyle/>
            <a:p>
              <a:endParaRPr lang="en-US"/>
            </a:p>
          </p:txBody>
        </p:sp>
        <p:sp>
          <p:nvSpPr>
            <p:cNvPr id="4122" name="Line 47"/>
            <p:cNvSpPr>
              <a:spLocks noChangeShapeType="1"/>
            </p:cNvSpPr>
            <p:nvPr/>
          </p:nvSpPr>
          <p:spPr bwMode="auto">
            <a:xfrm flipV="1">
              <a:off x="5410200" y="3733800"/>
              <a:ext cx="0" cy="76200"/>
            </a:xfrm>
            <a:prstGeom prst="line">
              <a:avLst/>
            </a:prstGeom>
            <a:noFill/>
            <a:ln w="19050">
              <a:solidFill>
                <a:schemeClr val="tx1"/>
              </a:solidFill>
              <a:prstDash val="sysDot"/>
              <a:round/>
              <a:headEnd/>
              <a:tailEnd/>
            </a:ln>
          </p:spPr>
          <p:txBody>
            <a:bodyPr/>
            <a:lstStyle/>
            <a:p>
              <a:endParaRPr lang="en-US"/>
            </a:p>
          </p:txBody>
        </p:sp>
        <p:sp>
          <p:nvSpPr>
            <p:cNvPr id="4123" name="Text Box 48"/>
            <p:cNvSpPr txBox="1">
              <a:spLocks noChangeArrowheads="1"/>
            </p:cNvSpPr>
            <p:nvPr/>
          </p:nvSpPr>
          <p:spPr bwMode="auto">
            <a:xfrm>
              <a:off x="2286000" y="2667000"/>
              <a:ext cx="228600" cy="293688"/>
            </a:xfrm>
            <a:prstGeom prst="rect">
              <a:avLst/>
            </a:prstGeom>
            <a:solidFill>
              <a:schemeClr val="bg1"/>
            </a:solidFill>
            <a:ln w="19050">
              <a:solidFill>
                <a:schemeClr val="tx1"/>
              </a:solidFill>
              <a:prstDash val="sysDot"/>
              <a:miter lim="800000"/>
              <a:headEnd/>
              <a:tailEnd/>
            </a:ln>
          </p:spPr>
          <p:txBody>
            <a:bodyPr>
              <a:spAutoFit/>
            </a:bodyPr>
            <a:lstStyle/>
            <a:p>
              <a:r>
                <a:rPr lang="en-US" sz="1200" b="1">
                  <a:latin typeface="Arial" charset="0"/>
                </a:rPr>
                <a:t>L</a:t>
              </a:r>
            </a:p>
          </p:txBody>
        </p:sp>
        <p:sp>
          <p:nvSpPr>
            <p:cNvPr id="4124" name="Line 49"/>
            <p:cNvSpPr>
              <a:spLocks noChangeShapeType="1"/>
            </p:cNvSpPr>
            <p:nvPr/>
          </p:nvSpPr>
          <p:spPr bwMode="auto">
            <a:xfrm>
              <a:off x="533400" y="2819400"/>
              <a:ext cx="1752600" cy="0"/>
            </a:xfrm>
            <a:prstGeom prst="line">
              <a:avLst/>
            </a:prstGeom>
            <a:noFill/>
            <a:ln w="19050" cap="rnd">
              <a:solidFill>
                <a:schemeClr val="tx1"/>
              </a:solidFill>
              <a:prstDash val="sysDot"/>
              <a:round/>
              <a:headEnd/>
              <a:tailEnd/>
            </a:ln>
          </p:spPr>
          <p:txBody>
            <a:bodyPr/>
            <a:lstStyle/>
            <a:p>
              <a:endParaRPr lang="en-US"/>
            </a:p>
          </p:txBody>
        </p:sp>
        <p:sp>
          <p:nvSpPr>
            <p:cNvPr id="4125" name="Text Box 51"/>
            <p:cNvSpPr txBox="1">
              <a:spLocks noChangeArrowheads="1"/>
            </p:cNvSpPr>
            <p:nvPr/>
          </p:nvSpPr>
          <p:spPr bwMode="auto">
            <a:xfrm>
              <a:off x="1752600" y="7010400"/>
              <a:ext cx="228600" cy="293688"/>
            </a:xfrm>
            <a:prstGeom prst="rect">
              <a:avLst/>
            </a:prstGeom>
            <a:solidFill>
              <a:schemeClr val="bg1"/>
            </a:solidFill>
            <a:ln w="19050">
              <a:solidFill>
                <a:schemeClr val="tx1"/>
              </a:solidFill>
              <a:prstDash val="sysDot"/>
              <a:miter lim="800000"/>
              <a:headEnd/>
              <a:tailEnd/>
            </a:ln>
          </p:spPr>
          <p:txBody>
            <a:bodyPr>
              <a:spAutoFit/>
            </a:bodyPr>
            <a:lstStyle/>
            <a:p>
              <a:r>
                <a:rPr lang="en-US" sz="1200" b="1">
                  <a:latin typeface="Arial" charset="0"/>
                </a:rPr>
                <a:t>J</a:t>
              </a:r>
            </a:p>
          </p:txBody>
        </p:sp>
        <p:sp>
          <p:nvSpPr>
            <p:cNvPr id="4126" name="Line 52"/>
            <p:cNvSpPr>
              <a:spLocks noChangeShapeType="1"/>
            </p:cNvSpPr>
            <p:nvPr/>
          </p:nvSpPr>
          <p:spPr bwMode="auto">
            <a:xfrm>
              <a:off x="533400" y="7162800"/>
              <a:ext cx="1295400" cy="0"/>
            </a:xfrm>
            <a:prstGeom prst="line">
              <a:avLst/>
            </a:prstGeom>
            <a:noFill/>
            <a:ln w="19050" cap="rnd">
              <a:solidFill>
                <a:schemeClr val="tx1"/>
              </a:solidFill>
              <a:prstDash val="sysDot"/>
              <a:round/>
              <a:headEnd/>
              <a:tailEnd/>
            </a:ln>
          </p:spPr>
          <p:txBody>
            <a:bodyPr/>
            <a:lstStyle/>
            <a:p>
              <a:endParaRPr lang="en-US"/>
            </a:p>
          </p:txBody>
        </p:sp>
        <p:sp>
          <p:nvSpPr>
            <p:cNvPr id="4127" name="Line 54"/>
            <p:cNvSpPr>
              <a:spLocks noChangeShapeType="1"/>
            </p:cNvSpPr>
            <p:nvPr/>
          </p:nvSpPr>
          <p:spPr bwMode="auto">
            <a:xfrm flipV="1">
              <a:off x="2438400" y="609600"/>
              <a:ext cx="0" cy="76200"/>
            </a:xfrm>
            <a:prstGeom prst="line">
              <a:avLst/>
            </a:prstGeom>
            <a:noFill/>
            <a:ln w="19050">
              <a:solidFill>
                <a:schemeClr val="tx1"/>
              </a:solidFill>
              <a:prstDash val="sysDot"/>
              <a:round/>
              <a:headEnd/>
              <a:tailEnd/>
            </a:ln>
          </p:spPr>
          <p:txBody>
            <a:bodyPr/>
            <a:lstStyle/>
            <a:p>
              <a:endParaRPr lang="en-US"/>
            </a:p>
          </p:txBody>
        </p:sp>
        <p:sp>
          <p:nvSpPr>
            <p:cNvPr id="4128" name="Text Box 55"/>
            <p:cNvSpPr txBox="1">
              <a:spLocks noChangeArrowheads="1"/>
            </p:cNvSpPr>
            <p:nvPr/>
          </p:nvSpPr>
          <p:spPr bwMode="auto">
            <a:xfrm>
              <a:off x="457200" y="457200"/>
              <a:ext cx="1447800" cy="476250"/>
            </a:xfrm>
            <a:prstGeom prst="rect">
              <a:avLst/>
            </a:prstGeom>
            <a:solidFill>
              <a:schemeClr val="bg1"/>
            </a:solidFill>
            <a:ln w="19050">
              <a:solidFill>
                <a:schemeClr val="tx1"/>
              </a:solidFill>
              <a:miter lim="800000"/>
              <a:headEnd/>
              <a:tailEnd/>
            </a:ln>
          </p:spPr>
          <p:txBody>
            <a:bodyPr>
              <a:spAutoFit/>
            </a:bodyPr>
            <a:lstStyle/>
            <a:p>
              <a:r>
                <a:rPr lang="en-US" sz="1200" b="1">
                  <a:latin typeface="Arial" charset="0"/>
                </a:rPr>
                <a:t>More Installed Options</a:t>
              </a:r>
            </a:p>
          </p:txBody>
        </p:sp>
        <p:graphicFrame>
          <p:nvGraphicFramePr>
            <p:cNvPr id="4105" name="Object 56"/>
            <p:cNvGraphicFramePr>
              <a:graphicFrameLocks noChangeAspect="1"/>
            </p:cNvGraphicFramePr>
            <p:nvPr/>
          </p:nvGraphicFramePr>
          <p:xfrm>
            <a:off x="6400800" y="914400"/>
            <a:ext cx="3492500" cy="2851150"/>
          </p:xfrm>
          <a:graphic>
            <a:graphicData uri="http://schemas.openxmlformats.org/presentationml/2006/ole">
              <p:oleObj spid="_x0000_s4105" name="Worksheet" r:id="rId10" imgW="5324475" imgH="4352925" progId="Excel.Sheet.8">
                <p:embed/>
              </p:oleObj>
            </a:graphicData>
          </a:graphic>
        </p:graphicFrame>
        <p:graphicFrame>
          <p:nvGraphicFramePr>
            <p:cNvPr id="4106" name="Object 57">
              <a:hlinkClick r:id="" action="ppaction://ole?verb=0"/>
            </p:cNvPr>
            <p:cNvGraphicFramePr>
              <a:graphicFrameLocks/>
            </p:cNvGraphicFramePr>
            <p:nvPr/>
          </p:nvGraphicFramePr>
          <p:xfrm>
            <a:off x="2519363" y="233363"/>
            <a:ext cx="5738812" cy="214312"/>
          </p:xfrm>
          <a:graphic>
            <a:graphicData uri="http://schemas.openxmlformats.org/presentationml/2006/ole">
              <p:oleObj spid="_x0000_s4106" name="Worksheet" r:id="rId11" imgW="4619557" imgH="180885" progId="Excel.Sheet.8">
                <p:embed/>
              </p:oleObj>
            </a:graphicData>
          </a:graphic>
        </p:graphicFrame>
        <p:sp>
          <p:nvSpPr>
            <p:cNvPr id="4129" name="Line 58"/>
            <p:cNvSpPr>
              <a:spLocks noChangeShapeType="1"/>
            </p:cNvSpPr>
            <p:nvPr/>
          </p:nvSpPr>
          <p:spPr bwMode="auto">
            <a:xfrm>
              <a:off x="2057400" y="7162800"/>
              <a:ext cx="2286000" cy="0"/>
            </a:xfrm>
            <a:prstGeom prst="line">
              <a:avLst/>
            </a:prstGeom>
            <a:noFill/>
            <a:ln w="19050" cap="rnd">
              <a:solidFill>
                <a:schemeClr val="tx1"/>
              </a:solidFill>
              <a:prstDash val="sysDot"/>
              <a:round/>
              <a:headEnd/>
              <a:tailEnd/>
            </a:ln>
          </p:spPr>
          <p:txBody>
            <a:bodyPr/>
            <a:lstStyle/>
            <a:p>
              <a:endParaRPr lang="en-US"/>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Plm-stds">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Plm-std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m-std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m-std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m-std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m-std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m-std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m-std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m-std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920</TotalTime>
  <Pages>2</Pages>
  <Words>237</Words>
  <Application>Microsoft Office PowerPoint</Application>
  <PresentationFormat>Custom</PresentationFormat>
  <Paragraphs>56</Paragraphs>
  <Slides>4</Slides>
  <Notes>2</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vt:i4>
      </vt:variant>
    </vt:vector>
  </HeadingPairs>
  <TitlesOfParts>
    <vt:vector size="7" baseType="lpstr">
      <vt:lpstr>Plm-stds</vt:lpstr>
      <vt:lpstr>Worksheet</vt:lpstr>
      <vt:lpstr>Document</vt:lpstr>
      <vt:lpstr>Slide 1</vt:lpstr>
      <vt:lpstr>Slide 2</vt:lpstr>
      <vt:lpstr>Slide 3</vt:lpstr>
      <vt:lpstr>Slide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Square D Company</dc:creator>
  <cp:lastModifiedBy>Windows User</cp:lastModifiedBy>
  <cp:revision>219</cp:revision>
  <cp:lastPrinted>2005-11-16T18:44:49Z</cp:lastPrinted>
  <dcterms:created xsi:type="dcterms:W3CDTF">1998-08-18T13:04:52Z</dcterms:created>
  <dcterms:modified xsi:type="dcterms:W3CDTF">2015-11-17T13:50:01Z</dcterms:modified>
</cp:coreProperties>
</file>