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727" r:id="rId2"/>
    <p:sldMasterId id="2147483732" r:id="rId3"/>
    <p:sldMasterId id="2147483744" r:id="rId4"/>
  </p:sldMasterIdLst>
  <p:notesMasterIdLst>
    <p:notesMasterId r:id="rId11"/>
  </p:notesMasterIdLst>
  <p:handoutMasterIdLst>
    <p:handoutMasterId r:id="rId12"/>
  </p:handoutMasterIdLst>
  <p:sldIdLst>
    <p:sldId id="256" r:id="rId5"/>
    <p:sldId id="358" r:id="rId6"/>
    <p:sldId id="407" r:id="rId7"/>
    <p:sldId id="359" r:id="rId8"/>
    <p:sldId id="408" r:id="rId9"/>
    <p:sldId id="409" r:id="rId10"/>
  </p:sldIdLst>
  <p:sldSz cx="9144000" cy="5143500" type="screen16x9"/>
  <p:notesSz cx="7315200" cy="9601200"/>
  <p:defaultTextStyle>
    <a:defPPr>
      <a:defRPr lang="en-US"/>
    </a:defPPr>
    <a:lvl1pPr marL="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6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71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179" userDrawn="1">
          <p15:clr>
            <a:srgbClr val="A4A3A4"/>
          </p15:clr>
        </p15:guide>
        <p15:guide id="2" pos="2570" userDrawn="1">
          <p15:clr>
            <a:srgbClr val="A4A3A4"/>
          </p15:clr>
        </p15:guide>
        <p15:guide id="3" pos="2743" userDrawn="1">
          <p15:clr>
            <a:srgbClr val="A4A3A4"/>
          </p15:clr>
        </p15:guide>
        <p15:guide id="4" orient="horz" pos="1690" userDrawn="1">
          <p15:clr>
            <a:srgbClr val="A4A3A4"/>
          </p15:clr>
        </p15:guide>
        <p15:guide id="5" pos="350" userDrawn="1">
          <p15:clr>
            <a:srgbClr val="A4A3A4"/>
          </p15:clr>
        </p15:guide>
        <p15:guide id="6" pos="23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  <p:cmAuthor id="1" name="Divya Nandakumar" initials="DN" lastIdx="1" clrIdx="1">
    <p:extLst>
      <p:ext uri="{19B8F6BF-5375-455C-9EA6-DF929625EA0E}">
        <p15:presenceInfo xmlns:p15="http://schemas.microsoft.com/office/powerpoint/2012/main" userId="S::SESA391773@se.com::a37ff897-ce36-4397-bdf9-69d58dae863e" providerId="AD"/>
      </p:ext>
    </p:extLst>
  </p:cmAuthor>
  <p:cmAuthor id="2" name="Genghiz KHAN" initials="GK" lastIdx="1" clrIdx="2">
    <p:extLst>
      <p:ext uri="{19B8F6BF-5375-455C-9EA6-DF929625EA0E}">
        <p15:presenceInfo xmlns:p15="http://schemas.microsoft.com/office/powerpoint/2012/main" userId="S::SESA23139@se.com::a491f997-500f-49c9-9cd6-8add89a306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CD58"/>
    <a:srgbClr val="F7F7F7"/>
    <a:srgbClr val="299F3F"/>
    <a:srgbClr val="92D050"/>
    <a:srgbClr val="FCFCFC"/>
    <a:srgbClr val="FFFFFF"/>
    <a:srgbClr val="F4F5F7"/>
    <a:srgbClr val="8BE19B"/>
    <a:srgbClr val="ECEDEF"/>
    <a:srgbClr val="F2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54" autoAdjust="0"/>
    <p:restoredTop sz="95232" autoAdjust="0"/>
  </p:normalViewPr>
  <p:slideViewPr>
    <p:cSldViewPr snapToGrid="0">
      <p:cViewPr>
        <p:scale>
          <a:sx n="110" d="100"/>
          <a:sy n="110" d="100"/>
        </p:scale>
        <p:origin x="466" y="14"/>
      </p:cViewPr>
      <p:guideLst/>
    </p:cSldViewPr>
  </p:slideViewPr>
  <p:outlineViewPr>
    <p:cViewPr>
      <p:scale>
        <a:sx n="33" d="100"/>
        <a:sy n="33" d="100"/>
      </p:scale>
      <p:origin x="0" y="-12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812" y="-1512"/>
      </p:cViewPr>
      <p:guideLst>
        <p:guide orient="horz" pos="179"/>
        <p:guide pos="2570"/>
        <p:guide pos="2743"/>
        <p:guide orient="horz" pos="1690"/>
        <p:guide pos="350"/>
        <p:guide pos="2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22E3A8-67DD-A54D-9ACE-7F6180D1A288}" type="datetimeFigureOut">
              <a:rPr lang="en-US" smtClean="0"/>
              <a:pPr/>
              <a:t>10/11/2020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5D751CF-426F-9546-9000-18E529FDEB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8950" y="346075"/>
            <a:ext cx="3482975" cy="1958975"/>
          </a:xfrm>
          <a:prstGeom prst="roundRect">
            <a:avLst>
              <a:gd name="adj" fmla="val 10284"/>
            </a:avLst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38836" y="3002330"/>
            <a:ext cx="6549208" cy="5932394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F34D1A-B7E5-DE48-8EA9-859D9DE63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4" y="2500580"/>
            <a:ext cx="218567" cy="28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4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61950" indent="-171450" algn="l" defTabSz="457184" rtl="0" eaLnBrk="1" latinLnBrk="0" hangingPunct="1">
      <a:buClr>
        <a:srgbClr val="36C746"/>
      </a:buClr>
      <a:buSzPct val="60000"/>
      <a:buFont typeface="Wingdings" panose="05000000000000000000" pitchFamily="2" charset="2"/>
      <a:buChar char="§"/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14375" indent="-171450" algn="l" defTabSz="457184" rtl="0" eaLnBrk="1" latinLnBrk="0" hangingPunct="1">
      <a:buClr>
        <a:schemeClr val="tx1">
          <a:lumMod val="50000"/>
          <a:lumOff val="50000"/>
        </a:schemeClr>
      </a:buClr>
      <a:buFont typeface="Arial" panose="020B0604020202020204" pitchFamily="34" charset="0"/>
      <a:buChar char="–"/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895350" indent="0" algn="l" defTabSz="457184" rtl="0" eaLnBrk="1" latinLnBrk="0" hangingPunct="1">
      <a:defRPr sz="11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162050" indent="0" algn="l" defTabSz="457184" rtl="0" eaLnBrk="1" latinLnBrk="0" hangingPunct="1">
      <a:defRPr sz="11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919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71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 mod="1">
    <p:ext uri="{620B2872-D7B9-4A21-9093-7833F8D536E1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8881" y="261073"/>
            <a:ext cx="6408978" cy="641413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949927"/>
              </p:ext>
            </p:extLst>
          </p:nvPr>
        </p:nvGraphicFramePr>
        <p:xfrm>
          <a:off x="431167" y="1170618"/>
          <a:ext cx="6532786" cy="6319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3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046"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Chapter</a:t>
                      </a: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Slide </a:t>
                      </a:r>
                      <a:r>
                        <a:rPr lang="en-US" sz="10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nbr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Title/objectives</a:t>
                      </a: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Timing</a:t>
                      </a:r>
                      <a:endParaRPr lang="en-US" sz="6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r>
                        <a:rPr lang="en-US" sz="1000" b="1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 introduction – presentation and objectives</a:t>
                      </a:r>
                      <a:endParaRPr lang="en-US" sz="1000" b="1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i="0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r>
                        <a:rPr lang="en-US" sz="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</a:t>
                      </a:r>
                      <a:r>
                        <a:rPr lang="en-US" sz="1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table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</a:t>
                      </a:r>
                      <a:r>
                        <a:rPr lang="en-US" sz="1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 – Objectives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Why</a:t>
                      </a:r>
                      <a:r>
                        <a:rPr lang="en-US" sz="1000" b="1" kern="1200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change management?</a:t>
                      </a:r>
                      <a:endParaRPr lang="en-US" sz="1000" b="1" kern="12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Why change management?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Context of change management for ecoreal</a:t>
                      </a:r>
                      <a:r>
                        <a:rPr lang="en-US" sz="1000" kern="1200" baseline="300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XL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Psychological reactions to change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Driving change management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i="0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Driving change management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8-12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Communication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adapted to each phase</a:t>
                      </a: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12-14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Obtaining the users’ support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trainings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25min</a:t>
                      </a:r>
                      <a:endParaRPr lang="en-US" sz="1000" b="0" i="1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trainings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time and rhythm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attention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046">
                <a:tc gridSpan="4">
                  <a:txBody>
                    <a:bodyPr/>
                    <a:lstStyle/>
                    <a:p>
                      <a:pPr marL="0" marR="0" lvl="0" indent="0" algn="ctr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15min break</a:t>
                      </a:r>
                    </a:p>
                  </a:txBody>
                  <a:tcPr marL="94221" marR="94221" marT="42890" marB="4289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b="0" i="1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Preparing trainings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046">
                <a:tc rowSpan="5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Preparing trainings</a:t>
                      </a:r>
                    </a:p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How to prepare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ecoreal</a:t>
                      </a:r>
                      <a:r>
                        <a:rPr lang="en-US" sz="1000" kern="1200" baseline="300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XL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trainings?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Prerequisites for the trainer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23-26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and preparing the material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Informing trainees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Enrolling trainees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0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Feedbacks on training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43046">
                <a:tc rowSpan="3"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Feedbacks on training</a:t>
                      </a:r>
                    </a:p>
                    <a:p>
                      <a:pPr marL="0" algn="l" defTabSz="457184" rtl="0" eaLnBrk="1" latinLnBrk="0" hangingPunct="1"/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What should you do after each training?</a:t>
                      </a: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and cleaning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Send feedbacks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0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Conclusion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43046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Conclusion</a:t>
                      </a:r>
                      <a:endParaRPr lang="en-US" sz="1000" b="1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expectations –</a:t>
                      </a:r>
                      <a:r>
                        <a:rPr lang="en-US" sz="1000" i="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remaining questions</a:t>
                      </a:r>
                      <a:endParaRPr lang="en-US" sz="1000" i="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15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34D1A-B7E5-DE48-8EA9-859D9DE6365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914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34D1A-B7E5-DE48-8EA9-859D9DE6365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63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52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b="0" baseline="0" dirty="0"/>
              <a:t>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486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b="0" baseline="0" dirty="0"/>
              <a:t>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0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pour une image 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4330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7" tIns="45718" rIns="91437" bIns="45718"/>
          <a:lstStyle>
            <a:lvl1pPr>
              <a:buNone/>
              <a:defRPr sz="14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5" y="260922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>
              <a:buFont typeface="Arial"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5" y="320424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5" y="4857155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 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73629"/>
            <a:ext cx="9144000" cy="76189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>
              <a:buNone/>
              <a:defRPr sz="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err="1"/>
              <a:t>Presented</a:t>
            </a:r>
            <a:r>
              <a:rPr lang="fr-FR" dirty="0"/>
              <a:t> by: </a:t>
            </a:r>
          </a:p>
          <a:p>
            <a:pPr lvl="0"/>
            <a:r>
              <a:rPr lang="fr-FR" dirty="0"/>
              <a:t>Date: </a:t>
            </a:r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261502"/>
            <a:ext cx="9144000" cy="2019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96287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 Ma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neider_LIO_Whit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69124" y="1958662"/>
            <a:ext cx="3559382" cy="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62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to the chart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4"/>
            <a:ext cx="5574419" cy="230009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2287696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8562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31"/>
          </p:nvPr>
        </p:nvSpPr>
        <p:spPr>
          <a:xfrm>
            <a:off x="258055" y="1203325"/>
            <a:ext cx="8679570" cy="3176589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377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3" y="1203326"/>
            <a:ext cx="5580062" cy="271703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587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5"/>
          <p:cNvSpPr>
            <a:spLocks noGrp="1"/>
          </p:cNvSpPr>
          <p:nvPr>
            <p:ph sz="quarter" idx="34"/>
          </p:nvPr>
        </p:nvSpPr>
        <p:spPr>
          <a:xfrm>
            <a:off x="247390" y="3037460"/>
            <a:ext cx="5574419" cy="14714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4" y="2674811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6974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48010" y="1213547"/>
            <a:ext cx="5574419" cy="1370903"/>
          </a:xfrm>
        </p:spPr>
        <p:txBody>
          <a:bodyPr>
            <a:noAutofit/>
          </a:bodyPr>
          <a:lstStyle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303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sz="quarter" idx="24"/>
          </p:nvPr>
        </p:nvSpPr>
        <p:spPr>
          <a:xfrm>
            <a:off x="4764969" y="1203325"/>
            <a:ext cx="4172656" cy="27110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47547" y="1209296"/>
            <a:ext cx="4172656" cy="27110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2950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sz="quarter" idx="22"/>
          </p:nvPr>
        </p:nvSpPr>
        <p:spPr>
          <a:xfrm>
            <a:off x="4764969" y="1203326"/>
            <a:ext cx="4172656" cy="273805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549718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41903" y="1203327"/>
            <a:ext cx="4178299" cy="273805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659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48530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3293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3" y="1198258"/>
            <a:ext cx="8644953" cy="138619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48530" y="2907433"/>
            <a:ext cx="4094871" cy="147248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6" y="2907433"/>
            <a:ext cx="4100514" cy="147248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503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9" y="4066302"/>
            <a:ext cx="2744787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5" y="4066302"/>
            <a:ext cx="271787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5" y="1192753"/>
            <a:ext cx="2698748" cy="266672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5" y="1192753"/>
            <a:ext cx="2717870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9" y="1192753"/>
            <a:ext cx="2744787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5"/>
          </p:nvPr>
        </p:nvSpPr>
        <p:spPr>
          <a:xfrm>
            <a:off x="252413" y="230187"/>
            <a:ext cx="86852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6"/>
          </p:nvPr>
        </p:nvSpPr>
        <p:spPr>
          <a:xfrm>
            <a:off x="252413" y="683366"/>
            <a:ext cx="86852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639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9" y="4066302"/>
            <a:ext cx="2744787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5" y="4066302"/>
            <a:ext cx="271787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5" y="1192753"/>
            <a:ext cx="2698748" cy="266672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5" y="1192753"/>
            <a:ext cx="2717870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9" y="1192753"/>
            <a:ext cx="2744787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5"/>
          </p:nvPr>
        </p:nvSpPr>
        <p:spPr>
          <a:xfrm>
            <a:off x="252413" y="230187"/>
            <a:ext cx="86852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6"/>
          </p:nvPr>
        </p:nvSpPr>
        <p:spPr>
          <a:xfrm>
            <a:off x="252413" y="683366"/>
            <a:ext cx="86852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6076301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501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3" y="1203327"/>
            <a:ext cx="8639175" cy="1381124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3" y="2872039"/>
            <a:ext cx="2683481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4" y="2872039"/>
            <a:ext cx="2678893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8" y="2872039"/>
            <a:ext cx="2678893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6" y="263075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376263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3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3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6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37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822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1"/>
            <a:ext cx="9144000" cy="127614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3" y="1735871"/>
            <a:ext cx="8639175" cy="264404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0" y="1105320"/>
            <a:ext cx="9144000" cy="371789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33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>
                <a:solidFill>
                  <a:schemeClr val="bg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783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493170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716174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9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5400000">
            <a:off x="-310762" y="267086"/>
            <a:ext cx="5143498" cy="46093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-31899" y="-2"/>
            <a:ext cx="4881491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(edit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  <p:sp>
        <p:nvSpPr>
          <p:cNvPr id="10" name="Rechteck 7"/>
          <p:cNvSpPr/>
          <p:nvPr userDrawn="1"/>
        </p:nvSpPr>
        <p:spPr>
          <a:xfrm>
            <a:off x="5032059" y="274283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chemeClr val="accent1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1" name="Rechteck 8"/>
          <p:cNvSpPr/>
          <p:nvPr userDrawn="1"/>
        </p:nvSpPr>
        <p:spPr>
          <a:xfrm>
            <a:off x="5616268" y="274288"/>
            <a:ext cx="32004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2" name="Rechteck 10"/>
          <p:cNvSpPr/>
          <p:nvPr userDrawn="1"/>
        </p:nvSpPr>
        <p:spPr>
          <a:xfrm>
            <a:off x="5028791" y="78584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3" name="Rechteck 11"/>
          <p:cNvSpPr/>
          <p:nvPr userDrawn="1"/>
        </p:nvSpPr>
        <p:spPr>
          <a:xfrm>
            <a:off x="5624172" y="78683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1" name="Rechteck 10"/>
          <p:cNvSpPr/>
          <p:nvPr userDrawn="1"/>
        </p:nvSpPr>
        <p:spPr>
          <a:xfrm>
            <a:off x="5028791" y="13001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2" name="Rechteck 11"/>
          <p:cNvSpPr/>
          <p:nvPr userDrawn="1"/>
        </p:nvSpPr>
        <p:spPr>
          <a:xfrm>
            <a:off x="5624172" y="13011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5" name="Rechteck 10"/>
          <p:cNvSpPr/>
          <p:nvPr userDrawn="1"/>
        </p:nvSpPr>
        <p:spPr>
          <a:xfrm>
            <a:off x="5028791" y="181454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6" name="Rechteck 11"/>
          <p:cNvSpPr/>
          <p:nvPr userDrawn="1"/>
        </p:nvSpPr>
        <p:spPr>
          <a:xfrm>
            <a:off x="5624172" y="181553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7" name="Rechteck 10"/>
          <p:cNvSpPr/>
          <p:nvPr userDrawn="1"/>
        </p:nvSpPr>
        <p:spPr>
          <a:xfrm>
            <a:off x="5028791" y="23288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8" name="Rechteck 11"/>
          <p:cNvSpPr/>
          <p:nvPr userDrawn="1"/>
        </p:nvSpPr>
        <p:spPr>
          <a:xfrm>
            <a:off x="5624172" y="23298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9" name="Rechteck 10"/>
          <p:cNvSpPr/>
          <p:nvPr userDrawn="1"/>
        </p:nvSpPr>
        <p:spPr>
          <a:xfrm>
            <a:off x="5028791" y="28622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0" name="Rechteck 11"/>
          <p:cNvSpPr/>
          <p:nvPr userDrawn="1"/>
        </p:nvSpPr>
        <p:spPr>
          <a:xfrm>
            <a:off x="5624172" y="28632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1" name="Rechteck 10"/>
          <p:cNvSpPr/>
          <p:nvPr userDrawn="1"/>
        </p:nvSpPr>
        <p:spPr>
          <a:xfrm>
            <a:off x="5028791" y="33956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2" name="Rechteck 11"/>
          <p:cNvSpPr/>
          <p:nvPr userDrawn="1"/>
        </p:nvSpPr>
        <p:spPr>
          <a:xfrm>
            <a:off x="5624172" y="33966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5" name="Rechteck 10"/>
          <p:cNvSpPr/>
          <p:nvPr userDrawn="1"/>
        </p:nvSpPr>
        <p:spPr>
          <a:xfrm>
            <a:off x="5028791" y="3919570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6" name="Rechteck 11"/>
          <p:cNvSpPr/>
          <p:nvPr userDrawn="1"/>
        </p:nvSpPr>
        <p:spPr>
          <a:xfrm>
            <a:off x="5624172" y="3920561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Text Placeholder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629632" y="39578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25" name="Text Placeholder 4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631904" y="88938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28" name="Text Placeholder 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620528" y="1423929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0" name="Text Placeholder 4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618256" y="194028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4" name="Text Placeholder 4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5620528" y="243388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6" name="Text Placeholder 4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5609152" y="296842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8" name="Text Placeholder 4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622800" y="3500697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40" name="Text Placeholder 4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611424" y="403524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42" name="ZoneTexte 41"/>
          <p:cNvSpPr txBox="1"/>
          <p:nvPr userDrawn="1"/>
        </p:nvSpPr>
        <p:spPr>
          <a:xfrm>
            <a:off x="4986339" y="35668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43" name="ZoneTexte 42"/>
          <p:cNvSpPr txBox="1"/>
          <p:nvPr userDrawn="1"/>
        </p:nvSpPr>
        <p:spPr>
          <a:xfrm>
            <a:off x="4986339" y="85198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2</a:t>
            </a:r>
          </a:p>
        </p:txBody>
      </p:sp>
      <p:sp>
        <p:nvSpPr>
          <p:cNvPr id="44" name="ZoneTexte 43"/>
          <p:cNvSpPr txBox="1"/>
          <p:nvPr userDrawn="1"/>
        </p:nvSpPr>
        <p:spPr>
          <a:xfrm>
            <a:off x="4986339" y="140165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3</a:t>
            </a:r>
          </a:p>
        </p:txBody>
      </p:sp>
      <p:sp>
        <p:nvSpPr>
          <p:cNvPr id="53" name="ZoneTexte 52"/>
          <p:cNvSpPr txBox="1"/>
          <p:nvPr userDrawn="1"/>
        </p:nvSpPr>
        <p:spPr>
          <a:xfrm>
            <a:off x="4986339" y="189695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4</a:t>
            </a:r>
          </a:p>
        </p:txBody>
      </p:sp>
      <p:sp>
        <p:nvSpPr>
          <p:cNvPr id="54" name="ZoneTexte 53"/>
          <p:cNvSpPr txBox="1"/>
          <p:nvPr userDrawn="1"/>
        </p:nvSpPr>
        <p:spPr>
          <a:xfrm>
            <a:off x="4986339" y="244125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5</a:t>
            </a:r>
          </a:p>
        </p:txBody>
      </p:sp>
      <p:sp>
        <p:nvSpPr>
          <p:cNvPr id="57" name="ZoneTexte 56"/>
          <p:cNvSpPr txBox="1"/>
          <p:nvPr userDrawn="1"/>
        </p:nvSpPr>
        <p:spPr>
          <a:xfrm>
            <a:off x="4986339" y="293655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6</a:t>
            </a:r>
          </a:p>
        </p:txBody>
      </p:sp>
      <p:sp>
        <p:nvSpPr>
          <p:cNvPr id="58" name="ZoneTexte 57"/>
          <p:cNvSpPr txBox="1"/>
          <p:nvPr userDrawn="1"/>
        </p:nvSpPr>
        <p:spPr>
          <a:xfrm>
            <a:off x="4986339" y="348622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7</a:t>
            </a:r>
          </a:p>
        </p:txBody>
      </p:sp>
      <p:sp>
        <p:nvSpPr>
          <p:cNvPr id="59" name="ZoneTexte 58"/>
          <p:cNvSpPr txBox="1"/>
          <p:nvPr userDrawn="1"/>
        </p:nvSpPr>
        <p:spPr>
          <a:xfrm>
            <a:off x="4986339" y="400438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8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986670" y="3859619"/>
            <a:ext cx="3976577" cy="637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Ma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neider_LIO_White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124" y="1958662"/>
            <a:ext cx="3559382" cy="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2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27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3" y="1203326"/>
            <a:ext cx="5580062" cy="271703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44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31"/>
          </p:nvPr>
        </p:nvSpPr>
        <p:spPr>
          <a:xfrm>
            <a:off x="258055" y="1203325"/>
            <a:ext cx="8679570" cy="3176589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534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14" r:id="rId2"/>
    <p:sldLayoutId id="2147483715" r:id="rId3"/>
    <p:sldLayoutId id="2147483726" r:id="rId4"/>
    <p:sldLayoutId id="2147483725" r:id="rId5"/>
  </p:sldLayoutIdLst>
  <p:hf hdr="0" dt="0"/>
  <p:txStyles>
    <p:titleStyle>
      <a:lvl1pPr algn="ctr" defTabSz="45718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8" indent="-342888" algn="l" defTabSz="45718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4" indent="-285740" algn="l" defTabSz="457184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4571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457184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457184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1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5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0"/>
          <p:cNvSpPr txBox="1">
            <a:spLocks/>
          </p:cNvSpPr>
          <p:nvPr userDrawn="1"/>
        </p:nvSpPr>
        <p:spPr>
          <a:xfrm>
            <a:off x="0" y="3001"/>
            <a:ext cx="9144000" cy="430138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361938" indent="-182557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538144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‒"/>
              <a:defRPr sz="13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719113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896906" indent="-185731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252413" y="5706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184" indent="0" algn="ctr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367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552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736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5919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103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287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71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EcoStruxure Power Design – Ecodial </a:t>
            </a:r>
          </a:p>
        </p:txBody>
      </p:sp>
      <p:pic>
        <p:nvPicPr>
          <p:cNvPr id="17" name="Picture 16" descr="schneider_LIO_Life-Green_RGB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822" y="433139"/>
            <a:ext cx="9144000" cy="2448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1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0"/>
          <p:cNvSpPr txBox="1">
            <a:spLocks/>
          </p:cNvSpPr>
          <p:nvPr userDrawn="1"/>
        </p:nvSpPr>
        <p:spPr>
          <a:xfrm>
            <a:off x="0" y="3001"/>
            <a:ext cx="9144000" cy="430138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361938" indent="-182557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538144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‒"/>
              <a:defRPr sz="13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719113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896906" indent="-185731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252413" y="5706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184" indent="0" algn="ctr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367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552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736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5919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103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287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71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EcoStruxure Power Design – Ecodial </a:t>
            </a:r>
          </a:p>
        </p:txBody>
      </p:sp>
      <p:pic>
        <p:nvPicPr>
          <p:cNvPr id="17" name="Picture 16" descr="schneider_LIO_Life-Green_RGB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822" y="433139"/>
            <a:ext cx="9144000" cy="2448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1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  <p:sldLayoutId id="2147483736" r:id="rId3"/>
    <p:sldLayoutId id="2147483737" r:id="rId4"/>
    <p:sldLayoutId id="2147483738" r:id="rId5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7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4" y="1203326"/>
            <a:ext cx="8639175" cy="3176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 descr="schneider_LIO_Life-Green_RGB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7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b="14346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0" y="-376990"/>
            <a:ext cx="9144000" cy="3959679"/>
          </a:xfrm>
          <a:prstGeom prst="rect">
            <a:avLst/>
          </a:prstGeom>
          <a:solidFill>
            <a:srgbClr val="0000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196267" y="2272340"/>
            <a:ext cx="8673872" cy="553998"/>
          </a:xfrm>
        </p:spPr>
        <p:txBody>
          <a:bodyPr/>
          <a:lstStyle/>
          <a:p>
            <a:r>
              <a:rPr lang="en-US" dirty="0"/>
              <a:t>EcoStruxure Power Design- Ecodial  </a:t>
            </a:r>
            <a:endParaRPr lang="en-US" baseline="30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Presented by: Rashmi Kumari  </a:t>
            </a:r>
          </a:p>
          <a:p>
            <a:r>
              <a:rPr lang="en-US" dirty="0"/>
              <a:t>Schneider Electric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9174" y="2955595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In </a:t>
            </a:r>
            <a:r>
              <a:rPr lang="en-US" dirty="0" err="1"/>
              <a:t>Ecodial</a:t>
            </a:r>
            <a:r>
              <a:rPr lang="en-US" dirty="0"/>
              <a:t> , how to have</a:t>
            </a:r>
            <a:r>
              <a:rPr lang="en-US" b="1" dirty="0"/>
              <a:t> </a:t>
            </a:r>
            <a:r>
              <a:rPr lang="en-US" dirty="0"/>
              <a:t>modular contactors solution in </a:t>
            </a:r>
            <a:r>
              <a:rPr lang="en-US" dirty="0" err="1"/>
              <a:t>Ecodial</a:t>
            </a:r>
            <a:r>
              <a:rPr lang="en-US" dirty="0"/>
              <a:t> application so that user can choose the right solution?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5" grpId="0" build="p" animBg="1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fld id="{5A9C12DC-491F-9444-86A2-13AC5C62A2FC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DCD5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Property of Schneider Electric |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2646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10783160" cy="444780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How to have</a:t>
            </a:r>
            <a:r>
              <a:rPr lang="en-US" sz="1400" b="1" dirty="0"/>
              <a:t> </a:t>
            </a:r>
            <a:r>
              <a:rPr lang="en-US" sz="1400" dirty="0"/>
              <a:t>modular contactors solution in </a:t>
            </a:r>
            <a:r>
              <a:rPr lang="en-US" sz="1400" dirty="0" err="1"/>
              <a:t>Ecodial</a:t>
            </a:r>
            <a:r>
              <a:rPr lang="en-US" sz="1400" dirty="0"/>
              <a:t> application so that user can choose the right solution!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675" y="820943"/>
            <a:ext cx="82997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/>
              <a:t>if the user has selected ‘modular contactors = Yes, then a 'solution window’ should appear with the following fields:</a:t>
            </a:r>
          </a:p>
          <a:p>
            <a:pPr marL="742934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Contactor designation</a:t>
            </a:r>
          </a:p>
          <a:p>
            <a:pPr marL="742934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Rating (A)</a:t>
            </a:r>
          </a:p>
          <a:p>
            <a:pPr marL="742934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Poles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E16FA9-EA3A-44F6-86E3-4E9840B3842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70421" y="1097281"/>
            <a:ext cx="5763560" cy="35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fld id="{5A9C12DC-491F-9444-86A2-13AC5C62A2FC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DCD5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Property of Schneider Electric |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2646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675" y="820943"/>
            <a:ext cx="852756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400" dirty="0"/>
              <a:t>The same should appear as columns in the ‘Solution table’. Results will appear in rows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625B64-D6EC-47CB-9752-311A7CC85D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9" y="1353574"/>
            <a:ext cx="8410832" cy="158305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5D1C591-E225-461C-9EF7-0313011AA905}"/>
              </a:ext>
            </a:extLst>
          </p:cNvPr>
          <p:cNvSpPr txBox="1">
            <a:spLocks/>
          </p:cNvSpPr>
          <p:nvPr/>
        </p:nvSpPr>
        <p:spPr>
          <a:xfrm>
            <a:off x="165786" y="389409"/>
            <a:ext cx="10783160" cy="444780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How to have</a:t>
            </a:r>
            <a:r>
              <a:rPr lang="en-US" sz="1400" b="1" dirty="0"/>
              <a:t> </a:t>
            </a:r>
            <a:r>
              <a:rPr lang="en-US" sz="1400" dirty="0"/>
              <a:t>modular contactors solution in </a:t>
            </a:r>
            <a:r>
              <a:rPr lang="en-US" sz="1400" dirty="0" err="1"/>
              <a:t>Ecodial</a:t>
            </a:r>
            <a:r>
              <a:rPr lang="en-US" sz="1400" dirty="0"/>
              <a:t> application so that user can choose the right solution!</a:t>
            </a:r>
          </a:p>
        </p:txBody>
      </p:sp>
    </p:spTree>
    <p:extLst>
      <p:ext uri="{BB962C8B-B14F-4D97-AF65-F5344CB8AC3E}">
        <p14:creationId xmlns:p14="http://schemas.microsoft.com/office/powerpoint/2010/main" val="3051190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04435C-DF78-4A6D-8D53-D1F0FBB0BAE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4541" y="1200647"/>
            <a:ext cx="7704816" cy="32679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C83DB6-C8FD-43D2-A0AC-A294AF1310E7}"/>
              </a:ext>
            </a:extLst>
          </p:cNvPr>
          <p:cNvSpPr/>
          <p:nvPr/>
        </p:nvSpPr>
        <p:spPr>
          <a:xfrm>
            <a:off x="123245" y="791441"/>
            <a:ext cx="80029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400" dirty="0"/>
              <a:t>When Mod. contactor = yes; then circuit breakers with trip units B &amp; C should be proposed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187AF9-034D-4C23-AE69-6B75F0404E10}"/>
              </a:ext>
            </a:extLst>
          </p:cNvPr>
          <p:cNvSpPr txBox="1"/>
          <p:nvPr/>
        </p:nvSpPr>
        <p:spPr>
          <a:xfrm>
            <a:off x="5756744" y="4222143"/>
            <a:ext cx="241719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3B966226-85E8-4FFB-9C83-9D441E465066}"/>
              </a:ext>
            </a:extLst>
          </p:cNvPr>
          <p:cNvSpPr txBox="1">
            <a:spLocks/>
          </p:cNvSpPr>
          <p:nvPr/>
        </p:nvSpPr>
        <p:spPr>
          <a:xfrm>
            <a:off x="165786" y="389409"/>
            <a:ext cx="10783160" cy="444780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How to have</a:t>
            </a:r>
            <a:r>
              <a:rPr lang="en-US" sz="1400" b="1" dirty="0"/>
              <a:t> </a:t>
            </a:r>
            <a:r>
              <a:rPr lang="en-US" sz="1400" dirty="0"/>
              <a:t>modular contactors solution in </a:t>
            </a:r>
            <a:r>
              <a:rPr lang="en-US" sz="1400" dirty="0" err="1"/>
              <a:t>Ecodial</a:t>
            </a:r>
            <a:r>
              <a:rPr lang="en-US" sz="1400" dirty="0"/>
              <a:t> application so that user can choose the right solution!</a:t>
            </a:r>
          </a:p>
        </p:txBody>
      </p:sp>
    </p:spTree>
    <p:extLst>
      <p:ext uri="{BB962C8B-B14F-4D97-AF65-F5344CB8AC3E}">
        <p14:creationId xmlns:p14="http://schemas.microsoft.com/office/powerpoint/2010/main" val="429400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586411-EE24-4688-B702-032AEE3BC99F}"/>
              </a:ext>
            </a:extLst>
          </p:cNvPr>
          <p:cNvSpPr/>
          <p:nvPr/>
        </p:nvSpPr>
        <p:spPr>
          <a:xfrm>
            <a:off x="-67587" y="886857"/>
            <a:ext cx="87663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if the solution is unable to find circuit breakers with trip unit B &amp; C, then an error message should be displayed stating “unable to find a suitable circuit breaker…disable the Mod. contactor and then proceed”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if the user chooses a circuit breaker other than B &amp; C, then error message should be displayed stating “Mod. contactor should be disabled as it doesn’t work with this trip unit”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4EE0A-EFF3-499E-8C4E-1C98275FE5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" y="1798044"/>
            <a:ext cx="8533292" cy="2676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AB29422-5914-4A3F-B2B4-2CB0E99FC6D1}"/>
              </a:ext>
            </a:extLst>
          </p:cNvPr>
          <p:cNvSpPr txBox="1">
            <a:spLocks/>
          </p:cNvSpPr>
          <p:nvPr/>
        </p:nvSpPr>
        <p:spPr>
          <a:xfrm>
            <a:off x="165786" y="389409"/>
            <a:ext cx="10783160" cy="444780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How to have</a:t>
            </a:r>
            <a:r>
              <a:rPr lang="en-US" sz="1400" b="1" dirty="0"/>
              <a:t> </a:t>
            </a:r>
            <a:r>
              <a:rPr lang="en-US" sz="1400" dirty="0"/>
              <a:t>modular contactors solution in </a:t>
            </a:r>
            <a:r>
              <a:rPr lang="en-US" sz="1400" dirty="0" err="1"/>
              <a:t>Ecodial</a:t>
            </a:r>
            <a:r>
              <a:rPr lang="en-US" sz="1400" dirty="0"/>
              <a:t> application so that user can choose the right solution!</a:t>
            </a:r>
          </a:p>
        </p:txBody>
      </p:sp>
    </p:spTree>
    <p:extLst>
      <p:ext uri="{BB962C8B-B14F-4D97-AF65-F5344CB8AC3E}">
        <p14:creationId xmlns:p14="http://schemas.microsoft.com/office/powerpoint/2010/main" val="353234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3DCD58"/>
              </a:buCl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F84B07-FD74-4AA8-9C97-559B49670D85}"/>
              </a:ext>
            </a:extLst>
          </p:cNvPr>
          <p:cNvSpPr/>
          <p:nvPr/>
        </p:nvSpPr>
        <p:spPr>
          <a:xfrm>
            <a:off x="263235" y="900973"/>
            <a:ext cx="8049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kern="1800" spc="-10" dirty="0">
                <a:solidFill>
                  <a:srgbClr val="172B4D"/>
                </a:solidFill>
                <a:latin typeface="+mj-lt"/>
                <a:ea typeface="Times New Roman" panose="02020603050405020304" pitchFamily="18" charset="0"/>
              </a:rPr>
              <a:t>NOTE: user will not have a choice to modify the output from </a:t>
            </a:r>
            <a:r>
              <a:rPr lang="en-US" sz="1600" kern="1800" spc="-10" dirty="0" err="1">
                <a:solidFill>
                  <a:srgbClr val="172B4D"/>
                </a:solidFill>
                <a:latin typeface="+mj-lt"/>
                <a:ea typeface="Times New Roman" panose="02020603050405020304" pitchFamily="18" charset="0"/>
              </a:rPr>
              <a:t>Ecodial</a:t>
            </a:r>
            <a:r>
              <a:rPr lang="en-US" sz="1600" kern="1800" spc="-10" dirty="0">
                <a:solidFill>
                  <a:srgbClr val="172B4D"/>
                </a:solidFill>
                <a:latin typeface="+mj-lt"/>
                <a:ea typeface="Times New Roman" panose="02020603050405020304" pitchFamily="18" charset="0"/>
              </a:rPr>
              <a:t>. No ‘manual choice’ controller for this solution .</a:t>
            </a:r>
            <a:endParaRPr lang="en-US" sz="1600" dirty="0">
              <a:latin typeface="+mj-lt"/>
              <a:ea typeface="Times New Roman" panose="02020603050405020304" pitchFamily="18" charset="0"/>
            </a:endParaRPr>
          </a:p>
          <a:p>
            <a:r>
              <a:rPr lang="en-US" sz="3200" spc="-10" dirty="0">
                <a:solidFill>
                  <a:srgbClr val="172B4D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B617C557-6347-4828-9360-E5FBEB78D5FD}"/>
              </a:ext>
            </a:extLst>
          </p:cNvPr>
          <p:cNvSpPr txBox="1">
            <a:spLocks/>
          </p:cNvSpPr>
          <p:nvPr/>
        </p:nvSpPr>
        <p:spPr>
          <a:xfrm>
            <a:off x="165786" y="389409"/>
            <a:ext cx="10783160" cy="444780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How to have</a:t>
            </a:r>
            <a:r>
              <a:rPr lang="en-US" sz="1400" b="1" dirty="0"/>
              <a:t> </a:t>
            </a:r>
            <a:r>
              <a:rPr lang="en-US" sz="1400" dirty="0"/>
              <a:t>modular contactors solution in </a:t>
            </a:r>
            <a:r>
              <a:rPr lang="en-US" sz="1400" dirty="0" err="1"/>
              <a:t>Ecodial</a:t>
            </a:r>
            <a:r>
              <a:rPr lang="en-US" sz="1400" dirty="0"/>
              <a:t> application so that user can choose the right solution!</a:t>
            </a:r>
          </a:p>
        </p:txBody>
      </p:sp>
    </p:spTree>
    <p:extLst>
      <p:ext uri="{BB962C8B-B14F-4D97-AF65-F5344CB8AC3E}">
        <p14:creationId xmlns:p14="http://schemas.microsoft.com/office/powerpoint/2010/main" val="1215166215"/>
      </p:ext>
    </p:extLst>
  </p:cSld>
  <p:clrMapOvr>
    <a:masterClrMapping/>
  </p:clrMapOvr>
</p:sld>
</file>

<file path=ppt/theme/theme1.xml><?xml version="1.0" encoding="utf-8"?>
<a:theme xmlns:a="http://schemas.openxmlformats.org/drawingml/2006/main" name="SE15_LIO_TextOnly V3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SE16_16x9_LIO_TextOnly</Template>
  <TotalTime>83664</TotalTime>
  <Words>522</Words>
  <Application>Microsoft Office PowerPoint</Application>
  <PresentationFormat>On-screen Show (16:9)</PresentationFormat>
  <Paragraphs>123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Lucida Grande</vt:lpstr>
      <vt:lpstr>Segoe UI</vt:lpstr>
      <vt:lpstr>Times New Roman</vt:lpstr>
      <vt:lpstr>Wingdings</vt:lpstr>
      <vt:lpstr>SE15_LIO_TextOnly V3</vt:lpstr>
      <vt:lpstr>Schneider Text Slides</vt:lpstr>
      <vt:lpstr>1_Schneider Text Slides</vt:lpstr>
      <vt:lpstr>2_Schneider Text Slides</vt:lpstr>
      <vt:lpstr>EcoStruxure Power Design- Ecodial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Schneider Electric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Fouzia SLAOUI</dc:creator>
  <cp:lastModifiedBy>Rashmi KUMARI</cp:lastModifiedBy>
  <cp:revision>1193</cp:revision>
  <cp:lastPrinted>2020-07-05T22:51:26Z</cp:lastPrinted>
  <dcterms:created xsi:type="dcterms:W3CDTF">2017-05-12T14:23:48Z</dcterms:created>
  <dcterms:modified xsi:type="dcterms:W3CDTF">2020-10-11T18:25:39Z</dcterms:modified>
</cp:coreProperties>
</file>