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743" r:id="rId2"/>
  </p:sldMasterIdLst>
  <p:notesMasterIdLst>
    <p:notesMasterId r:id="rId6"/>
  </p:notesMasterIdLst>
  <p:handoutMasterIdLst>
    <p:handoutMasterId r:id="rId7"/>
  </p:handoutMasterIdLst>
  <p:sldIdLst>
    <p:sldId id="809" r:id="rId3"/>
    <p:sldId id="810" r:id="rId4"/>
    <p:sldId id="811" r:id="rId5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4014B"/>
    <a:srgbClr val="009900"/>
    <a:srgbClr val="009B3E"/>
    <a:srgbClr val="626469"/>
    <a:srgbClr val="4FA600"/>
    <a:srgbClr val="241F0C"/>
    <a:srgbClr val="69A12B"/>
    <a:srgbClr val="548222"/>
    <a:srgbClr val="F4A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24" autoAdjust="0"/>
    <p:restoredTop sz="87101" autoAdjust="0"/>
  </p:normalViewPr>
  <p:slideViewPr>
    <p:cSldViewPr snapToGrid="0" snapToObjects="1">
      <p:cViewPr varScale="1">
        <p:scale>
          <a:sx n="100" d="100"/>
          <a:sy n="100" d="100"/>
        </p:scale>
        <p:origin x="216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2004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323" cy="49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4" tIns="44103" rIns="88204" bIns="44103" numCol="1" anchor="t" anchorCtr="0" compatLnSpc="1">
            <a:prstTxWarp prst="textNoShape">
              <a:avLst/>
            </a:prstTxWarp>
          </a:bodyPr>
          <a:lstStyle>
            <a:lvl1pPr defTabSz="881632">
              <a:defRPr sz="11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671" y="0"/>
            <a:ext cx="2945323" cy="49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4" tIns="44103" rIns="88204" bIns="44103" numCol="1" anchor="t" anchorCtr="0" compatLnSpc="1">
            <a:prstTxWarp prst="textNoShape">
              <a:avLst/>
            </a:prstTxWarp>
          </a:bodyPr>
          <a:lstStyle>
            <a:lvl1pPr algn="r" defTabSz="881632">
              <a:defRPr sz="11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277"/>
            <a:ext cx="2945323" cy="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4" tIns="44103" rIns="88204" bIns="44103" numCol="1" anchor="b" anchorCtr="0" compatLnSpc="1">
            <a:prstTxWarp prst="textNoShape">
              <a:avLst/>
            </a:prstTxWarp>
          </a:bodyPr>
          <a:lstStyle>
            <a:lvl1pPr defTabSz="881632">
              <a:defRPr sz="1100"/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671" y="9429277"/>
            <a:ext cx="2945323" cy="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4" tIns="44103" rIns="88204" bIns="44103" numCol="1" anchor="b" anchorCtr="0" compatLnSpc="1">
            <a:prstTxWarp prst="textNoShape">
              <a:avLst/>
            </a:prstTxWarp>
          </a:bodyPr>
          <a:lstStyle>
            <a:lvl1pPr algn="r" defTabSz="881632">
              <a:defRPr sz="1100"/>
            </a:lvl1pPr>
          </a:lstStyle>
          <a:p>
            <a:pPr>
              <a:defRPr/>
            </a:pPr>
            <a:fld id="{2A2B6C06-57D2-40E9-8F30-9F32869F81C2}" type="slidenum">
              <a:rPr lang="de-CH"/>
              <a:pPr>
                <a:defRPr/>
              </a:pPr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323" cy="49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3" tIns="47775" rIns="95553" bIns="47775" numCol="1" anchor="t" anchorCtr="0" compatLnSpc="1">
            <a:prstTxWarp prst="textNoShape">
              <a:avLst/>
            </a:prstTxWarp>
          </a:bodyPr>
          <a:lstStyle>
            <a:lvl1pPr defTabSz="955541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71" y="0"/>
            <a:ext cx="2945323" cy="49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3" tIns="47775" rIns="95553" bIns="47775" numCol="1" anchor="t" anchorCtr="0" compatLnSpc="1">
            <a:prstTxWarp prst="textNoShape">
              <a:avLst/>
            </a:prstTxWarp>
          </a:bodyPr>
          <a:lstStyle>
            <a:lvl1pPr algn="r" defTabSz="955541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32" y="4715545"/>
            <a:ext cx="5438814" cy="4466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3" tIns="47775" rIns="95553" bIns="47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Textmasterformate durch Klicken bearbeiten</a:t>
            </a:r>
          </a:p>
          <a:p>
            <a:pPr lvl="1"/>
            <a:r>
              <a:rPr lang="en-GB" noProof="0"/>
              <a:t>Zweite Ebene</a:t>
            </a:r>
          </a:p>
          <a:p>
            <a:pPr lvl="2"/>
            <a:r>
              <a:rPr lang="en-GB" noProof="0"/>
              <a:t>Dritte Ebene</a:t>
            </a:r>
          </a:p>
          <a:p>
            <a:pPr lvl="3"/>
            <a:r>
              <a:rPr lang="en-GB" noProof="0"/>
              <a:t>Vierte Ebene</a:t>
            </a:r>
          </a:p>
          <a:p>
            <a:pPr lvl="4"/>
            <a:r>
              <a:rPr lang="en-GB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277"/>
            <a:ext cx="2945323" cy="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3" tIns="47775" rIns="95553" bIns="47775" numCol="1" anchor="b" anchorCtr="0" compatLnSpc="1">
            <a:prstTxWarp prst="textNoShape">
              <a:avLst/>
            </a:prstTxWarp>
          </a:bodyPr>
          <a:lstStyle>
            <a:lvl1pPr defTabSz="955541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71" y="9429277"/>
            <a:ext cx="2945323" cy="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3" tIns="47775" rIns="95553" bIns="47775" numCol="1" anchor="b" anchorCtr="0" compatLnSpc="1">
            <a:prstTxWarp prst="textNoShape">
              <a:avLst/>
            </a:prstTxWarp>
          </a:bodyPr>
          <a:lstStyle>
            <a:lvl1pPr algn="r" defTabSz="955541">
              <a:defRPr sz="1200"/>
            </a:lvl1pPr>
          </a:lstStyle>
          <a:p>
            <a:pPr>
              <a:defRPr/>
            </a:pPr>
            <a:fld id="{08F67709-0C47-49FC-A87A-17329294B2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F67709-0C47-49FC-A87A-17329294B2D0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ogo SE A4 Blan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763" y="5734050"/>
            <a:ext cx="2576512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77788"/>
            <a:ext cx="8280400" cy="1550987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1773238"/>
            <a:ext cx="4968875" cy="1655762"/>
          </a:xfrm>
        </p:spPr>
        <p:txBody>
          <a:bodyPr tIns="45720" rIns="54000" bIns="45720"/>
          <a:lstStyle>
            <a:lvl1pPr marL="0" indent="0">
              <a:buFont typeface="Arial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sub-title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6372225" y="5229225"/>
            <a:ext cx="2270125" cy="13684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600"/>
            </a:lvl1pPr>
          </a:lstStyle>
          <a:p>
            <a:pPr>
              <a:defRPr/>
            </a:pPr>
            <a:endParaRPr lang="fr-FR" dirty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2100" y="77788"/>
            <a:ext cx="2070100" cy="62214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0" y="77788"/>
            <a:ext cx="6057900" cy="622141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77788"/>
            <a:ext cx="8280400" cy="11509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31800" y="1773238"/>
            <a:ext cx="8280400" cy="4525962"/>
          </a:xfrm>
        </p:spPr>
        <p:txBody>
          <a:bodyPr/>
          <a:lstStyle/>
          <a:p>
            <a:pPr lvl="0"/>
            <a:endParaRPr lang="de-DE" noProof="0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77788"/>
            <a:ext cx="8280400" cy="11509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31800" y="1773238"/>
            <a:ext cx="4064000" cy="4525962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64000" cy="4525962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Logo SE A4 Blan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5734050"/>
            <a:ext cx="2576512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0" y="77788"/>
            <a:ext cx="8280400" cy="1550987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title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0" y="1773238"/>
            <a:ext cx="4968875" cy="1655762"/>
          </a:xfrm>
        </p:spPr>
        <p:txBody>
          <a:bodyPr tIns="45720" rIns="54000" bIns="45720"/>
          <a:lstStyle>
            <a:lvl1pPr marL="0" indent="0">
              <a:buFont typeface="Arial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sub-title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6372225" y="5229225"/>
            <a:ext cx="2270125" cy="13684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600"/>
            </a:lvl1pPr>
          </a:lstStyle>
          <a:p>
            <a:pPr>
              <a:defRPr/>
            </a:pPr>
            <a:endParaRPr lang="fr-FR" dirty="0">
              <a:solidFill>
                <a:srgbClr val="FFFFFF"/>
              </a:solidFill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0" y="1773238"/>
            <a:ext cx="40640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640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42100" y="77788"/>
            <a:ext cx="2070100" cy="62214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0" y="77788"/>
            <a:ext cx="6057900" cy="622141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77788"/>
            <a:ext cx="8280400" cy="11509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431800" y="1773238"/>
            <a:ext cx="8280400" cy="4525962"/>
          </a:xfrm>
        </p:spPr>
        <p:txBody>
          <a:bodyPr/>
          <a:lstStyle/>
          <a:p>
            <a:pPr lvl="0"/>
            <a:endParaRPr lang="de-DE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0" y="1773238"/>
            <a:ext cx="40640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640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468313" y="6577013"/>
            <a:ext cx="8223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hangingPunct="0">
              <a:defRPr/>
            </a:pPr>
            <a:r>
              <a:rPr lang="en-GB" sz="800" dirty="0">
                <a:solidFill>
                  <a:schemeClr val="bg2"/>
                </a:solidFill>
              </a:rPr>
              <a:t>Schneider Electric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8604250" y="6599238"/>
            <a:ext cx="288925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661988" eaLnBrk="0" hangingPunct="0">
              <a:defRPr/>
            </a:pPr>
            <a:fld id="{2EFEBA7F-2D77-49EF-8D44-E6DA7CE6CFB7}" type="slidenum">
              <a:rPr lang="fr-FR" sz="800">
                <a:solidFill>
                  <a:schemeClr val="bg2"/>
                </a:solidFill>
              </a:rPr>
              <a:pPr defTabSz="661988" eaLnBrk="0" hangingPunct="0">
                <a:defRPr/>
              </a:pPr>
              <a:t>‹#›</a:t>
            </a:fld>
            <a:endParaRPr lang="fr-FR" sz="800" dirty="0">
              <a:solidFill>
                <a:schemeClr val="bg2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773238"/>
            <a:ext cx="82804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000" bIns="1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First level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77788"/>
            <a:ext cx="82804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Title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325563" y="6577013"/>
            <a:ext cx="73257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hangingPunct="0">
              <a:defRPr/>
            </a:pPr>
            <a:r>
              <a:rPr lang="en-GB" sz="800" dirty="0">
                <a:solidFill>
                  <a:schemeClr val="bg2"/>
                </a:solidFill>
              </a:rPr>
              <a:t>- ECO Business</a:t>
            </a:r>
          </a:p>
        </p:txBody>
      </p:sp>
      <p:sp>
        <p:nvSpPr>
          <p:cNvPr id="2" name="MSIPCMContentMarking" descr="{&quot;HashCode&quot;:1235388660,&quot;Placement&quot;:&quot;Footer&quot;,&quot;Top&quot;:525.346863,&quot;Left&quot;:342.094818,&quot;SlideWidth&quot;:720,&quot;SlideHeight&quot;:540}">
            <a:extLst>
              <a:ext uri="{FF2B5EF4-FFF2-40B4-BE49-F238E27FC236}">
                <a16:creationId xmlns:a16="http://schemas.microsoft.com/office/drawing/2014/main" id="{108F3CC2-A1F6-48F3-B90D-67D3A608D51A}"/>
              </a:ext>
            </a:extLst>
          </p:cNvPr>
          <p:cNvSpPr txBox="1"/>
          <p:nvPr userDrawn="1"/>
        </p:nvSpPr>
        <p:spPr>
          <a:xfrm>
            <a:off x="4344604" y="66719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cs-CZ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57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●"/>
        <a:defRPr sz="2000">
          <a:solidFill>
            <a:schemeClr val="accent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pitchFamily="34" charset="0"/>
        <a:buChar char="●"/>
        <a:defRPr sz="1600">
          <a:solidFill>
            <a:schemeClr val="bg2"/>
          </a:solidFill>
          <a:latin typeface="+mn-lt"/>
        </a:defRPr>
      </a:lvl2pPr>
      <a:lvl3pPr marL="901700" indent="-841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pitchFamily="34" charset="0"/>
        <a:buChar char="●"/>
        <a:defRPr sz="1600">
          <a:solidFill>
            <a:schemeClr val="bg2"/>
          </a:solidFill>
          <a:latin typeface="+mn-lt"/>
        </a:defRPr>
      </a:lvl3pPr>
      <a:lvl4pPr marL="1751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5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1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073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30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87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468312" y="6577013"/>
            <a:ext cx="147589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defTabSz="661988" eaLnBrk="0" hangingPunct="0">
              <a:defRPr/>
            </a:pPr>
            <a:r>
              <a:rPr lang="en-GB" sz="800" dirty="0">
                <a:solidFill>
                  <a:srgbClr val="626469"/>
                </a:solidFill>
              </a:rPr>
              <a:t>Schneider Electric -EcoBusiness</a:t>
            </a: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8604250" y="6599238"/>
            <a:ext cx="288925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661988" eaLnBrk="0" hangingPunct="0">
              <a:defRPr/>
            </a:pPr>
            <a:fld id="{2EFEBA7F-2D77-49EF-8D44-E6DA7CE6CFB7}" type="slidenum">
              <a:rPr lang="fr-FR" sz="800">
                <a:solidFill>
                  <a:srgbClr val="626469"/>
                </a:solidFill>
              </a:rPr>
              <a:pPr defTabSz="661988" eaLnBrk="0" hangingPunct="0">
                <a:defRPr/>
              </a:pPr>
              <a:t>‹#›</a:t>
            </a:fld>
            <a:endParaRPr lang="fr-FR" sz="800" dirty="0">
              <a:solidFill>
                <a:srgbClr val="626469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773238"/>
            <a:ext cx="82804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18000" bIns="1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First level</a:t>
            </a:r>
          </a:p>
          <a:p>
            <a:pPr lvl="1"/>
            <a:r>
              <a:rPr lang="es-ES"/>
              <a:t>Second level</a:t>
            </a:r>
          </a:p>
          <a:p>
            <a:pPr lvl="2"/>
            <a:r>
              <a:rPr lang="es-ES"/>
              <a:t>Third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77788"/>
            <a:ext cx="8280400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10800" rIns="0" bIns="1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Title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325563" y="6577013"/>
            <a:ext cx="6251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defTabSz="661988" eaLnBrk="0" hangingPunct="0">
              <a:defRPr/>
            </a:pPr>
            <a:r>
              <a:rPr lang="en-GB" sz="800" dirty="0">
                <a:solidFill>
                  <a:srgbClr val="626469"/>
                </a:solidFill>
              </a:rPr>
              <a:t>- </a:t>
            </a:r>
          </a:p>
        </p:txBody>
      </p:sp>
      <p:sp>
        <p:nvSpPr>
          <p:cNvPr id="2" name="MSIPCMContentMarking" descr="{&quot;HashCode&quot;:1235388660,&quot;Placement&quot;:&quot;Footer&quot;,&quot;Top&quot;:525.346863,&quot;Left&quot;:342.094818,&quot;SlideWidth&quot;:720,&quot;SlideHeight&quot;:540}">
            <a:extLst>
              <a:ext uri="{FF2B5EF4-FFF2-40B4-BE49-F238E27FC236}">
                <a16:creationId xmlns:a16="http://schemas.microsoft.com/office/drawing/2014/main" id="{A72F8CEB-CE12-477A-876D-A5FAE03A1716}"/>
              </a:ext>
            </a:extLst>
          </p:cNvPr>
          <p:cNvSpPr txBox="1"/>
          <p:nvPr userDrawn="1"/>
        </p:nvSpPr>
        <p:spPr>
          <a:xfrm>
            <a:off x="4344604" y="6671905"/>
            <a:ext cx="454791" cy="18609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cs-CZ" sz="600">
                <a:solidFill>
                  <a:srgbClr val="626469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●"/>
        <a:defRPr sz="2000">
          <a:solidFill>
            <a:schemeClr val="accent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pitchFamily="34" charset="0"/>
        <a:buChar char="●"/>
        <a:defRPr sz="1600">
          <a:solidFill>
            <a:schemeClr val="bg2"/>
          </a:solidFill>
          <a:latin typeface="+mn-lt"/>
        </a:defRPr>
      </a:lvl2pPr>
      <a:lvl3pPr marL="901700" indent="-841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Arial" pitchFamily="34" charset="0"/>
        <a:buChar char="●"/>
        <a:defRPr sz="1600">
          <a:solidFill>
            <a:schemeClr val="bg2"/>
          </a:solidFill>
          <a:latin typeface="+mn-lt"/>
        </a:defRPr>
      </a:lvl3pPr>
      <a:lvl4pPr marL="175101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5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61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073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530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87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Střídavý</a:t>
            </a:r>
            <a:r>
              <a:rPr lang="en-US" dirty="0"/>
              <a:t> proud s </a:t>
            </a:r>
            <a:r>
              <a:rPr lang="en-US" dirty="0" err="1"/>
              <a:t>ideální</a:t>
            </a:r>
            <a:r>
              <a:rPr lang="en-US" dirty="0"/>
              <a:t> </a:t>
            </a:r>
            <a:r>
              <a:rPr lang="en-US" dirty="0" err="1"/>
              <a:t>ohmickou</a:t>
            </a:r>
            <a:r>
              <a:rPr lang="en-US" dirty="0"/>
              <a:t> </a:t>
            </a:r>
            <a:r>
              <a:rPr lang="en-US" dirty="0" err="1"/>
              <a:t>zátěží</a:t>
            </a:r>
            <a:endParaRPr lang="en-US" dirty="0"/>
          </a:p>
        </p:txBody>
      </p:sp>
      <p:pic>
        <p:nvPicPr>
          <p:cNvPr id="4" name="pasted-image.pd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4772" y="856343"/>
            <a:ext cx="6314943" cy="4934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asted-image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4415" y="1228725"/>
            <a:ext cx="3919783" cy="19658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hteck 5"/>
          <p:cNvSpPr/>
          <p:nvPr/>
        </p:nvSpPr>
        <p:spPr>
          <a:xfrm>
            <a:off x="907143" y="562423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sz="1800"/>
            </a:pPr>
            <a:r>
              <a:rPr lang="en-US" dirty="0"/>
              <a:t>Proud </a:t>
            </a:r>
            <a:r>
              <a:rPr lang="cs-CZ" dirty="0"/>
              <a:t>je úměrný </a:t>
            </a:r>
            <a:r>
              <a:rPr lang="en-US" dirty="0" err="1"/>
              <a:t>napětí</a:t>
            </a:r>
            <a:r>
              <a:rPr lang="cs-CZ" dirty="0"/>
              <a:t>.</a:t>
            </a:r>
            <a:endParaRPr lang="en-US" dirty="0"/>
          </a:p>
          <a:p>
            <a:pPr lvl="0">
              <a:defRPr sz="1800"/>
            </a:pPr>
            <a:r>
              <a:rPr lang="en-US" dirty="0" err="1"/>
              <a:t>Například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použití</a:t>
            </a:r>
            <a:r>
              <a:rPr lang="en-US" dirty="0"/>
              <a:t> </a:t>
            </a:r>
            <a:r>
              <a:rPr lang="en-US" dirty="0" err="1"/>
              <a:t>žárovek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sted-image.pd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3278" y="566061"/>
            <a:ext cx="7058025" cy="551497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hteck 6"/>
          <p:cNvSpPr/>
          <p:nvPr/>
        </p:nvSpPr>
        <p:spPr>
          <a:xfrm>
            <a:off x="1157500" y="5779547"/>
            <a:ext cx="6288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/>
            </a:pPr>
            <a:r>
              <a:rPr lang="en-US" dirty="0" err="1"/>
              <a:t>Stmívač</a:t>
            </a:r>
            <a:r>
              <a:rPr lang="en-US" dirty="0"/>
              <a:t> </a:t>
            </a:r>
            <a:r>
              <a:rPr lang="en-US" dirty="0" err="1"/>
              <a:t>snižuje</a:t>
            </a:r>
            <a:r>
              <a:rPr lang="en-US" dirty="0"/>
              <a:t> </a:t>
            </a:r>
            <a:r>
              <a:rPr lang="en-US" dirty="0" err="1"/>
              <a:t>napětí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straně</a:t>
            </a:r>
            <a:r>
              <a:rPr lang="en-US" dirty="0"/>
              <a:t> </a:t>
            </a:r>
            <a:r>
              <a:rPr lang="en-US" dirty="0" err="1"/>
              <a:t>zátěže</a:t>
            </a:r>
            <a:r>
              <a:rPr lang="en-US" dirty="0"/>
              <a:t> pod </a:t>
            </a:r>
            <a:r>
              <a:rPr lang="en-US" dirty="0" err="1"/>
              <a:t>určitým</a:t>
            </a:r>
            <a:r>
              <a:rPr lang="en-US" dirty="0"/>
              <a:t> </a:t>
            </a:r>
            <a:r>
              <a:rPr lang="en-US" dirty="0" err="1"/>
              <a:t>úhlem</a:t>
            </a:r>
            <a:r>
              <a:rPr lang="en-US" dirty="0"/>
              <a:t>.</a:t>
            </a:r>
          </a:p>
          <a:p>
            <a:pPr lvl="0">
              <a:defRPr sz="1800"/>
            </a:pPr>
            <a:r>
              <a:rPr lang="en-US" dirty="0" err="1"/>
              <a:t>Změnou</a:t>
            </a:r>
            <a:r>
              <a:rPr lang="en-US" dirty="0"/>
              <a:t> </a:t>
            </a:r>
            <a:r>
              <a:rPr lang="en-US" dirty="0" err="1"/>
              <a:t>úhlu</a:t>
            </a:r>
            <a:r>
              <a:rPr lang="en-US" dirty="0"/>
              <a:t> se </a:t>
            </a:r>
            <a:r>
              <a:rPr lang="en-US" dirty="0" err="1"/>
              <a:t>svítidlo</a:t>
            </a:r>
            <a:r>
              <a:rPr lang="en-US" dirty="0"/>
              <a:t> </a:t>
            </a:r>
            <a:r>
              <a:rPr lang="en-US" dirty="0" err="1"/>
              <a:t>rozsvítí</a:t>
            </a:r>
            <a:r>
              <a:rPr lang="en-US" dirty="0"/>
              <a:t> </a:t>
            </a:r>
            <a:r>
              <a:rPr lang="en-US" dirty="0" err="1"/>
              <a:t>jasněji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tmavěji</a:t>
            </a:r>
            <a:r>
              <a:rPr lang="en-US" dirty="0"/>
              <a:t>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Stmívání vypínáním na sestupné hraně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sted-image.pdf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5850" y="581479"/>
            <a:ext cx="7058025" cy="551497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799" y="77788"/>
            <a:ext cx="8550275" cy="1150937"/>
          </a:xfrm>
        </p:spPr>
        <p:txBody>
          <a:bodyPr/>
          <a:lstStyle/>
          <a:p>
            <a:r>
              <a:rPr lang="cs-CZ" dirty="0"/>
              <a:t>stmívání zpožděným sepnutím na náběžné hraně</a:t>
            </a:r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1709047" y="5715197"/>
            <a:ext cx="6349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/>
            </a:pPr>
            <a:r>
              <a:rPr lang="cs-CZ" dirty="0"/>
              <a:t>spínání</a:t>
            </a:r>
            <a:r>
              <a:rPr lang="en-US" dirty="0"/>
              <a:t> </a:t>
            </a:r>
            <a:r>
              <a:rPr lang="cs-CZ" dirty="0"/>
              <a:t>horní</a:t>
            </a:r>
            <a:r>
              <a:rPr lang="en-US" dirty="0"/>
              <a:t> </a:t>
            </a:r>
            <a:r>
              <a:rPr lang="en-US" dirty="0" err="1"/>
              <a:t>hrany</a:t>
            </a:r>
            <a:r>
              <a:rPr lang="en-US" dirty="0"/>
              <a:t>: </a:t>
            </a:r>
            <a:r>
              <a:rPr lang="en-US" dirty="0" err="1"/>
              <a:t>změna</a:t>
            </a:r>
            <a:r>
              <a:rPr lang="en-US" dirty="0"/>
              <a:t> </a:t>
            </a:r>
            <a:r>
              <a:rPr lang="en-US" dirty="0" err="1"/>
              <a:t>úhlu</a:t>
            </a:r>
            <a:r>
              <a:rPr lang="en-US" dirty="0"/>
              <a:t> </a:t>
            </a:r>
            <a:r>
              <a:rPr lang="en-US" dirty="0" err="1"/>
              <a:t>zapnutí</a:t>
            </a:r>
            <a:r>
              <a:rPr lang="en-US" dirty="0"/>
              <a:t> </a:t>
            </a:r>
            <a:br>
              <a:rPr lang="cs-CZ" dirty="0"/>
            </a:br>
            <a:r>
              <a:rPr lang="cs-CZ" dirty="0"/>
              <a:t>spínání</a:t>
            </a:r>
            <a:r>
              <a:rPr lang="en-US" dirty="0"/>
              <a:t> </a:t>
            </a:r>
            <a:r>
              <a:rPr lang="cs-CZ" dirty="0"/>
              <a:t>spodní</a:t>
            </a:r>
            <a:r>
              <a:rPr lang="en-US" dirty="0"/>
              <a:t> </a:t>
            </a:r>
            <a:r>
              <a:rPr lang="en-US" dirty="0" err="1"/>
              <a:t>hrany</a:t>
            </a:r>
            <a:r>
              <a:rPr lang="en-US" dirty="0"/>
              <a:t>: </a:t>
            </a:r>
            <a:r>
              <a:rPr lang="en-US" dirty="0" err="1"/>
              <a:t>změna</a:t>
            </a:r>
            <a:r>
              <a:rPr lang="en-US" dirty="0"/>
              <a:t> </a:t>
            </a:r>
            <a:r>
              <a:rPr lang="en-US" dirty="0" err="1"/>
              <a:t>úhlu</a:t>
            </a:r>
            <a:r>
              <a:rPr lang="en-US" dirty="0"/>
              <a:t> </a:t>
            </a:r>
            <a:r>
              <a:rPr lang="en-US" dirty="0" err="1"/>
              <a:t>vypnutí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08_EN">
  <a:themeElements>
    <a:clrScheme name="Benutzerdefiniert 2">
      <a:dk1>
        <a:srgbClr val="000000"/>
      </a:dk1>
      <a:lt1>
        <a:srgbClr val="FFFFFF"/>
      </a:lt1>
      <a:dk2>
        <a:srgbClr val="000000"/>
      </a:dk2>
      <a:lt2>
        <a:srgbClr val="626469"/>
      </a:lt2>
      <a:accent1>
        <a:srgbClr val="009530"/>
      </a:accent1>
      <a:accent2>
        <a:srgbClr val="B10043"/>
      </a:accent2>
      <a:accent3>
        <a:srgbClr val="FFFFFF"/>
      </a:accent3>
      <a:accent4>
        <a:srgbClr val="000000"/>
      </a:accent4>
      <a:accent5>
        <a:srgbClr val="AAC8AD"/>
      </a:accent5>
      <a:accent6>
        <a:srgbClr val="A0003C"/>
      </a:accent6>
      <a:hlink>
        <a:srgbClr val="B10043"/>
      </a:hlink>
      <a:folHlink>
        <a:srgbClr val="B10043"/>
      </a:folHlink>
    </a:clrScheme>
    <a:fontScheme name="SE08_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E08_EN 1">
        <a:dk1>
          <a:srgbClr val="FFFFFF"/>
        </a:dk1>
        <a:lt1>
          <a:srgbClr val="FFFFFF"/>
        </a:lt1>
        <a:dk2>
          <a:srgbClr val="B10043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D5AAB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9FA0A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2">
        <a:dk1>
          <a:srgbClr val="000000"/>
        </a:dk1>
        <a:lt1>
          <a:srgbClr val="FFFFFF"/>
        </a:lt1>
        <a:dk2>
          <a:srgbClr val="000000"/>
        </a:dk2>
        <a:lt2>
          <a:srgbClr val="626469"/>
        </a:lt2>
        <a:accent1>
          <a:srgbClr val="009530"/>
        </a:accent1>
        <a:accent2>
          <a:srgbClr val="B10043"/>
        </a:accent2>
        <a:accent3>
          <a:srgbClr val="FFFFFF"/>
        </a:accent3>
        <a:accent4>
          <a:srgbClr val="000000"/>
        </a:accent4>
        <a:accent5>
          <a:srgbClr val="AAC8AD"/>
        </a:accent5>
        <a:accent6>
          <a:srgbClr val="A0003C"/>
        </a:accent6>
        <a:hlink>
          <a:srgbClr val="42B4E6"/>
        </a:hlink>
        <a:folHlink>
          <a:srgbClr val="4FA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08_EN 3">
        <a:dk1>
          <a:srgbClr val="FFFFFF"/>
        </a:dk1>
        <a:lt1>
          <a:srgbClr val="FFFFFF"/>
        </a:lt1>
        <a:dk2>
          <a:srgbClr val="42B4E6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B0D6F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4">
        <a:dk1>
          <a:srgbClr val="FFFFFF"/>
        </a:dk1>
        <a:lt1>
          <a:srgbClr val="FFFFFF"/>
        </a:lt1>
        <a:dk2>
          <a:srgbClr val="4FA6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B2D0AA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5">
        <a:dk1>
          <a:srgbClr val="FFFFFF"/>
        </a:dk1>
        <a:lt1>
          <a:srgbClr val="FFFFFF"/>
        </a:lt1>
        <a:dk2>
          <a:srgbClr val="00953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AC8AD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E08_EN">
  <a:themeElements>
    <a:clrScheme name="SE08_EN 2">
      <a:dk1>
        <a:srgbClr val="000000"/>
      </a:dk1>
      <a:lt1>
        <a:srgbClr val="FFFFFF"/>
      </a:lt1>
      <a:dk2>
        <a:srgbClr val="000000"/>
      </a:dk2>
      <a:lt2>
        <a:srgbClr val="626469"/>
      </a:lt2>
      <a:accent1>
        <a:srgbClr val="009530"/>
      </a:accent1>
      <a:accent2>
        <a:srgbClr val="B10043"/>
      </a:accent2>
      <a:accent3>
        <a:srgbClr val="FFFFFF"/>
      </a:accent3>
      <a:accent4>
        <a:srgbClr val="000000"/>
      </a:accent4>
      <a:accent5>
        <a:srgbClr val="AAC8AD"/>
      </a:accent5>
      <a:accent6>
        <a:srgbClr val="A0003C"/>
      </a:accent6>
      <a:hlink>
        <a:srgbClr val="42B4E6"/>
      </a:hlink>
      <a:folHlink>
        <a:srgbClr val="4FA600"/>
      </a:folHlink>
    </a:clrScheme>
    <a:fontScheme name="SE08_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E08_EN 1">
        <a:dk1>
          <a:srgbClr val="FFFFFF"/>
        </a:dk1>
        <a:lt1>
          <a:srgbClr val="FFFFFF"/>
        </a:lt1>
        <a:dk2>
          <a:srgbClr val="B10043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D5AAB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9FA0A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2">
        <a:dk1>
          <a:srgbClr val="000000"/>
        </a:dk1>
        <a:lt1>
          <a:srgbClr val="FFFFFF"/>
        </a:lt1>
        <a:dk2>
          <a:srgbClr val="000000"/>
        </a:dk2>
        <a:lt2>
          <a:srgbClr val="626469"/>
        </a:lt2>
        <a:accent1>
          <a:srgbClr val="009530"/>
        </a:accent1>
        <a:accent2>
          <a:srgbClr val="B10043"/>
        </a:accent2>
        <a:accent3>
          <a:srgbClr val="FFFFFF"/>
        </a:accent3>
        <a:accent4>
          <a:srgbClr val="000000"/>
        </a:accent4>
        <a:accent5>
          <a:srgbClr val="AAC8AD"/>
        </a:accent5>
        <a:accent6>
          <a:srgbClr val="A0003C"/>
        </a:accent6>
        <a:hlink>
          <a:srgbClr val="42B4E6"/>
        </a:hlink>
        <a:folHlink>
          <a:srgbClr val="4FA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08_EN 3">
        <a:dk1>
          <a:srgbClr val="FFFFFF"/>
        </a:dk1>
        <a:lt1>
          <a:srgbClr val="FFFFFF"/>
        </a:lt1>
        <a:dk2>
          <a:srgbClr val="42B4E6"/>
        </a:dk2>
        <a:lt2>
          <a:srgbClr val="FFFFFF"/>
        </a:lt2>
        <a:accent1>
          <a:srgbClr val="FFFFFF"/>
        </a:accent1>
        <a:accent2>
          <a:srgbClr val="B10043"/>
        </a:accent2>
        <a:accent3>
          <a:srgbClr val="B0D6F0"/>
        </a:accent3>
        <a:accent4>
          <a:srgbClr val="DADADA"/>
        </a:accent4>
        <a:accent5>
          <a:srgbClr val="FFFFFF"/>
        </a:accent5>
        <a:accent6>
          <a:srgbClr val="A0003C"/>
        </a:accent6>
        <a:hlink>
          <a:srgbClr val="42B4E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4">
        <a:dk1>
          <a:srgbClr val="FFFFFF"/>
        </a:dk1>
        <a:lt1>
          <a:srgbClr val="FFFFFF"/>
        </a:lt1>
        <a:dk2>
          <a:srgbClr val="4FA6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B2D0AA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08_EN 5">
        <a:dk1>
          <a:srgbClr val="FFFFFF"/>
        </a:dk1>
        <a:lt1>
          <a:srgbClr val="FFFFFF"/>
        </a:lt1>
        <a:dk2>
          <a:srgbClr val="00953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AC8AD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E08_EN 4">
    <a:dk1>
      <a:srgbClr val="FFFFFF"/>
    </a:dk1>
    <a:lt1>
      <a:srgbClr val="FFFFFF"/>
    </a:lt1>
    <a:dk2>
      <a:srgbClr val="4FA600"/>
    </a:dk2>
    <a:lt2>
      <a:srgbClr val="FFFFFF"/>
    </a:lt2>
    <a:accent1>
      <a:srgbClr val="FFFFFF"/>
    </a:accent1>
    <a:accent2>
      <a:srgbClr val="FFFFFF"/>
    </a:accent2>
    <a:accent3>
      <a:srgbClr val="B2D0AA"/>
    </a:accent3>
    <a:accent4>
      <a:srgbClr val="DADADA"/>
    </a:accent4>
    <a:accent5>
      <a:srgbClr val="FFFFFF"/>
    </a:accent5>
    <a:accent6>
      <a:srgbClr val="E7E7E7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FELLER - 01_PA Template OPEN-SELECT v9</Template>
  <TotalTime>147</TotalTime>
  <Words>61</Words>
  <Application>Microsoft Office PowerPoint</Application>
  <PresentationFormat>Předvádění na obrazovce (4:3)</PresentationFormat>
  <Paragraphs>9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Arial</vt:lpstr>
      <vt:lpstr>SE08_EN</vt:lpstr>
      <vt:lpstr>1_SE08_EN</vt:lpstr>
      <vt:lpstr>Střídavý proud s ideální ohmickou zátěží</vt:lpstr>
      <vt:lpstr>Stmívání vypínáním na sestupné hraně</vt:lpstr>
      <vt:lpstr>stmívání zpožděným sepnutím na náběžné hraně</vt:lpstr>
    </vt:vector>
  </TitlesOfParts>
  <Company>Merten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Projektname</dc:title>
  <dc:creator>jmarti</dc:creator>
  <cp:lastModifiedBy>Zdenek Stedronsky</cp:lastModifiedBy>
  <cp:revision>1872</cp:revision>
  <dcterms:created xsi:type="dcterms:W3CDTF">2012-05-15T15:10:37Z</dcterms:created>
  <dcterms:modified xsi:type="dcterms:W3CDTF">2021-12-17T07:57:24Z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3f93e5f-d3c2-49a7-ba94-15405423c204_Enabled">
    <vt:lpwstr>true</vt:lpwstr>
  </property>
  <property fmtid="{D5CDD505-2E9C-101B-9397-08002B2CF9AE}" pid="3" name="MSIP_Label_23f93e5f-d3c2-49a7-ba94-15405423c204_SetDate">
    <vt:lpwstr>2021-12-17T07:57:24Z</vt:lpwstr>
  </property>
  <property fmtid="{D5CDD505-2E9C-101B-9397-08002B2CF9AE}" pid="4" name="MSIP_Label_23f93e5f-d3c2-49a7-ba94-15405423c204_Method">
    <vt:lpwstr>Standard</vt:lpwstr>
  </property>
  <property fmtid="{D5CDD505-2E9C-101B-9397-08002B2CF9AE}" pid="5" name="MSIP_Label_23f93e5f-d3c2-49a7-ba94-15405423c204_Name">
    <vt:lpwstr>SE Internal</vt:lpwstr>
  </property>
  <property fmtid="{D5CDD505-2E9C-101B-9397-08002B2CF9AE}" pid="6" name="MSIP_Label_23f93e5f-d3c2-49a7-ba94-15405423c204_SiteId">
    <vt:lpwstr>6e51e1ad-c54b-4b39-b598-0ffe9ae68fef</vt:lpwstr>
  </property>
  <property fmtid="{D5CDD505-2E9C-101B-9397-08002B2CF9AE}" pid="7" name="MSIP_Label_23f93e5f-d3c2-49a7-ba94-15405423c204_ActionId">
    <vt:lpwstr>e2f225a9-e36d-463a-bf3c-bae589bcb88e</vt:lpwstr>
  </property>
  <property fmtid="{D5CDD505-2E9C-101B-9397-08002B2CF9AE}" pid="8" name="MSIP_Label_23f93e5f-d3c2-49a7-ba94-15405423c204_ContentBits">
    <vt:lpwstr>2</vt:lpwstr>
  </property>
</Properties>
</file>