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625" r:id="rId2"/>
    <p:sldId id="635" r:id="rId3"/>
    <p:sldId id="654" r:id="rId4"/>
    <p:sldId id="653" r:id="rId5"/>
    <p:sldId id="642" r:id="rId6"/>
    <p:sldId id="543" r:id="rId7"/>
    <p:sldId id="620" r:id="rId8"/>
    <p:sldId id="643" r:id="rId9"/>
    <p:sldId id="644" r:id="rId10"/>
    <p:sldId id="641" r:id="rId11"/>
    <p:sldId id="640" r:id="rId12"/>
    <p:sldId id="652" r:id="rId13"/>
  </p:sldIdLst>
  <p:sldSz cx="9144000" cy="6858000" type="screen4x3"/>
  <p:notesSz cx="7010400" cy="9296400"/>
  <p:defaultTextStyle>
    <a:defPPr>
      <a:defRPr lang="zh-CN"/>
    </a:defPPr>
    <a:lvl1pPr algn="l" rtl="0" fontAlgn="base">
      <a:lnSpc>
        <a:spcPct val="85000"/>
      </a:lnSpc>
      <a:spcBef>
        <a:spcPct val="50000"/>
      </a:spcBef>
      <a:spcAft>
        <a:spcPct val="0"/>
      </a:spcAft>
      <a:buClr>
        <a:schemeClr val="bg2"/>
      </a:buClr>
      <a:buFont typeface="Arial" charset="0"/>
      <a:buChar char="●"/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lnSpc>
        <a:spcPct val="85000"/>
      </a:lnSpc>
      <a:spcBef>
        <a:spcPct val="50000"/>
      </a:spcBef>
      <a:spcAft>
        <a:spcPct val="0"/>
      </a:spcAft>
      <a:buClr>
        <a:schemeClr val="bg2"/>
      </a:buClr>
      <a:buFont typeface="Arial" charset="0"/>
      <a:buChar char="●"/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lnSpc>
        <a:spcPct val="85000"/>
      </a:lnSpc>
      <a:spcBef>
        <a:spcPct val="50000"/>
      </a:spcBef>
      <a:spcAft>
        <a:spcPct val="0"/>
      </a:spcAft>
      <a:buClr>
        <a:schemeClr val="bg2"/>
      </a:buClr>
      <a:buFont typeface="Arial" charset="0"/>
      <a:buChar char="●"/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lnSpc>
        <a:spcPct val="85000"/>
      </a:lnSpc>
      <a:spcBef>
        <a:spcPct val="50000"/>
      </a:spcBef>
      <a:spcAft>
        <a:spcPct val="0"/>
      </a:spcAft>
      <a:buClr>
        <a:schemeClr val="bg2"/>
      </a:buClr>
      <a:buFont typeface="Arial" charset="0"/>
      <a:buChar char="●"/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lnSpc>
        <a:spcPct val="85000"/>
      </a:lnSpc>
      <a:spcBef>
        <a:spcPct val="50000"/>
      </a:spcBef>
      <a:spcAft>
        <a:spcPct val="0"/>
      </a:spcAft>
      <a:buClr>
        <a:schemeClr val="bg2"/>
      </a:buClr>
      <a:buFont typeface="Arial" charset="0"/>
      <a:buChar char="●"/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b="1" kern="1200">
        <a:solidFill>
          <a:schemeClr val="bg2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3399FF"/>
    <a:srgbClr val="FF6600"/>
    <a:srgbClr val="FF0000"/>
    <a:srgbClr val="FF3300"/>
    <a:srgbClr val="B3E8A6"/>
    <a:srgbClr val="535559"/>
    <a:srgbClr val="B2B2B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187" autoAdjust="0"/>
    <p:restoredTop sz="75000" autoAdjust="0"/>
  </p:normalViewPr>
  <p:slideViewPr>
    <p:cSldViewPr snapToGrid="0">
      <p:cViewPr>
        <p:scale>
          <a:sx n="160" d="100"/>
          <a:sy n="160" d="100"/>
        </p:scale>
        <p:origin x="228" y="21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2058" y="-84"/>
      </p:cViewPr>
      <p:guideLst>
        <p:guide orient="horz" pos="2928"/>
        <p:guide pos="2208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emf"/><Relationship Id="rId4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49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49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49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EC1A68AC-8058-4D2F-A537-829E75FD9CA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43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45A0EA4-BE8C-4B5F-92A1-8695EC8A69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BA1995-72FB-4913-935E-EBF53AFEC9FB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D4C759-4BBB-4ADF-9F3E-6059D81EC054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A3DEC9-7027-4306-8A6E-CED4C832AE0D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4A473C-18B1-4DFD-8BF3-3420AE5EA3E7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C8D903-EC8A-4352-BB2A-4ACD3038138A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F14B6D-8718-41D4-A439-A88FCEF02C9E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7AA9C2-1B58-4FE8-ABF7-EA107E3D4D29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88B8FB-A76A-426B-9F8A-8905EB6BCF44}" type="slidenum">
              <a:rPr lang="en-US" altLang="zh-CN" smtClean="0"/>
              <a:pPr/>
              <a:t>7</a:t>
            </a:fld>
            <a:endParaRPr lang="en-US" altLang="zh-CN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9410D5-695C-4B3D-9074-6AE0D5D2D1D5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ED59B7-8201-46D6-B4F8-47DCB1805313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739C51-E392-4CF1-AEB0-06C7E5685453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Logo SE A4 Blan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7763" y="5734050"/>
            <a:ext cx="2576512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1800" y="77788"/>
            <a:ext cx="8280400" cy="1550987"/>
          </a:xfrm>
        </p:spPr>
        <p:txBody>
          <a:bodyPr/>
          <a:lstStyle>
            <a:lvl1pPr>
              <a:defRPr sz="4800"/>
            </a:lvl1pPr>
          </a:lstStyle>
          <a:p>
            <a:r>
              <a:rPr lang="en-GB" altLang="zh-CN"/>
              <a:t>title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31800" y="1773238"/>
            <a:ext cx="4968875" cy="1655762"/>
          </a:xfrm>
        </p:spPr>
        <p:txBody>
          <a:bodyPr tIns="45720" rIns="54000" bIns="45720"/>
          <a:lstStyle>
            <a:lvl1pPr marL="0" indent="0">
              <a:buFont typeface="Arial" charset="0"/>
              <a:buNone/>
              <a:defRPr>
                <a:solidFill>
                  <a:schemeClr val="tx1"/>
                </a:solidFill>
              </a:defRPr>
            </a:lvl1pPr>
          </a:lstStyle>
          <a:p>
            <a:r>
              <a:rPr lang="en-GB" altLang="zh-CN"/>
              <a:t>sub-title</a:t>
            </a:r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0"/>
          </p:nvPr>
        </p:nvSpPr>
        <p:spPr bwMode="auto">
          <a:xfrm>
            <a:off x="6372225" y="5229225"/>
            <a:ext cx="2270125" cy="13684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 sz="9600" b="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800" y="77788"/>
            <a:ext cx="8280400" cy="115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31800" y="1773238"/>
            <a:ext cx="40640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64000" cy="45259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57200" y="6477000"/>
            <a:ext cx="3128963" cy="122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661988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en-GB" altLang="zh-CN" sz="800" b="0">
                <a:solidFill>
                  <a:schemeClr val="bg1"/>
                </a:solidFill>
              </a:rPr>
              <a:t>Schneider Electric Industry Services -  Offer Creation – January 2013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8604250" y="6599238"/>
            <a:ext cx="288925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/>
          <a:p>
            <a:pPr defTabSz="661988" eaLnBrk="0" hangingPunct="0">
              <a:lnSpc>
                <a:spcPct val="100000"/>
              </a:lnSpc>
              <a:spcBef>
                <a:spcPct val="0"/>
              </a:spcBef>
              <a:buClrTx/>
              <a:buFontTx/>
              <a:buNone/>
              <a:defRPr/>
            </a:pPr>
            <a:fld id="{73C8C6A3-2A4A-4994-899E-641DE3C93484}" type="slidenum">
              <a:rPr lang="fr-FR" sz="800" b="0"/>
              <a:pPr defTabSz="661988" eaLnBrk="0" hangingPunct="0"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  <a:defRPr/>
              </a:pPr>
              <a:t>‹#›</a:t>
            </a:fld>
            <a:endParaRPr lang="fr-FR" sz="800" b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31800" y="1773238"/>
            <a:ext cx="82804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18000" bIns="1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First level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31800" y="77788"/>
            <a:ext cx="8280400" cy="115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10800" rIns="0" bIns="1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Title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47" r:id="rId2"/>
    <p:sldLayoutId id="2147483848" r:id="rId3"/>
    <p:sldLayoutId id="2147483849" r:id="rId4"/>
    <p:sldLayoutId id="2147483850" r:id="rId5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accent1"/>
          </a:solidFill>
          <a:latin typeface="Arial" charset="0"/>
        </a:defRPr>
      </a:lvl9pPr>
    </p:titleStyle>
    <p:bodyStyle>
      <a:lvl1pPr marL="180975" indent="-1809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●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541338" indent="-180975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2pPr>
      <a:lvl3pPr marL="901700" indent="-84138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Arial" charset="0"/>
        <a:buChar char="●"/>
        <a:defRPr>
          <a:solidFill>
            <a:schemeClr val="bg2"/>
          </a:solidFill>
          <a:latin typeface="+mn-lt"/>
        </a:defRPr>
      </a:lvl3pPr>
      <a:lvl4pPr marL="175101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15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61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3073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530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987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notesSlide" Target="../notesSlides/notesSlide10.xml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33.jpeg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.png"/><Relationship Id="rId12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7.png"/><Relationship Id="rId5" Type="http://schemas.openxmlformats.org/officeDocument/2006/relationships/image" Target="../media/image25.png"/><Relationship Id="rId10" Type="http://schemas.openxmlformats.org/officeDocument/2006/relationships/image" Target="../media/image23.png"/><Relationship Id="rId4" Type="http://schemas.openxmlformats.org/officeDocument/2006/relationships/image" Target="../media/image24.png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FA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666875"/>
            <a:ext cx="4800600" cy="1550988"/>
          </a:xfrm>
        </p:spPr>
        <p:txBody>
          <a:bodyPr/>
          <a:lstStyle/>
          <a:p>
            <a:pPr eaLnBrk="1" hangingPunct="1"/>
            <a:r>
              <a:rPr lang="fr-FR" sz="2800" b="1" dirty="0" smtClean="0">
                <a:ea typeface="宋体" pitchFamily="2" charset="-122"/>
              </a:rPr>
              <a:t>Offer Preview</a:t>
            </a:r>
            <a:endParaRPr lang="en-US" altLang="zh-CN" sz="2800" b="1" dirty="0" smtClean="0">
              <a:ea typeface="宋体" pitchFamily="2" charset="-122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17525" y="5638800"/>
            <a:ext cx="6569075" cy="1046163"/>
          </a:xfrm>
        </p:spPr>
        <p:txBody>
          <a:bodyPr/>
          <a:lstStyle/>
          <a:p>
            <a:pPr eaLnBrk="1" hangingPunct="1"/>
            <a:endParaRPr lang="fr-FR" sz="1800" b="1" baseline="30000" smtClean="0">
              <a:ea typeface="宋体" pitchFamily="2" charset="-122"/>
            </a:endParaRPr>
          </a:p>
          <a:p>
            <a:pPr eaLnBrk="1" hangingPunct="1"/>
            <a:r>
              <a:rPr lang="fr-FR" sz="1800" b="1" smtClean="0">
                <a:ea typeface="宋体" pitchFamily="2" charset="-122"/>
              </a:rPr>
              <a:t>Control Activity &amp; Industry Services</a:t>
            </a: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517525" y="6248400"/>
            <a:ext cx="30638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54000"/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fr-FR" dirty="0" err="1" smtClean="0">
                <a:solidFill>
                  <a:schemeClr val="tx1"/>
                </a:solidFill>
              </a:rPr>
              <a:t>September</a:t>
            </a:r>
            <a:r>
              <a:rPr lang="fr-FR" dirty="0" smtClean="0">
                <a:solidFill>
                  <a:schemeClr val="tx1"/>
                </a:solidFill>
              </a:rPr>
              <a:t> </a:t>
            </a:r>
            <a:r>
              <a:rPr lang="fr-FR" dirty="0">
                <a:solidFill>
                  <a:schemeClr val="tx1"/>
                </a:solidFill>
              </a:rPr>
              <a:t>2013</a:t>
            </a:r>
            <a:endParaRPr lang="fr-FR" b="0" dirty="0">
              <a:solidFill>
                <a:schemeClr val="tx1"/>
              </a:solidFill>
            </a:endParaRPr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04800" y="418600"/>
            <a:ext cx="6477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54000"/>
          <a:lstStyle/>
          <a:p>
            <a:pPr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fr-FR" sz="3600" dirty="0">
                <a:solidFill>
                  <a:schemeClr val="tx1"/>
                </a:solidFill>
              </a:rPr>
              <a:t>Momentum for </a:t>
            </a:r>
            <a:r>
              <a:rPr lang="fr-FR" sz="3600" dirty="0" smtClean="0">
                <a:solidFill>
                  <a:schemeClr val="tx1"/>
                </a:solidFill>
              </a:rPr>
              <a:t>Unity</a:t>
            </a:r>
            <a:endParaRPr lang="fr-FR" sz="3600" dirty="0">
              <a:solidFill>
                <a:schemeClr val="tx1"/>
              </a:solidFill>
            </a:endParaRPr>
          </a:p>
        </p:txBody>
      </p:sp>
      <p:pic>
        <p:nvPicPr>
          <p:cNvPr id="4102" name="Picture 6" descr="Earth_arr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91300" y="280988"/>
            <a:ext cx="2128838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7341" y="3146486"/>
            <a:ext cx="1779910" cy="199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9832" y="3142479"/>
            <a:ext cx="1775984" cy="2004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37802" y="3151105"/>
            <a:ext cx="1712201" cy="1967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237928" y="4663604"/>
            <a:ext cx="468757" cy="629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5400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charset="0"/>
              <a:buNone/>
              <a:tabLst/>
              <a:defRPr/>
            </a:pPr>
            <a:r>
              <a:rPr kumimoji="0" lang="fr-FR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M1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302579" y="4669362"/>
            <a:ext cx="810883" cy="629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5400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charset="0"/>
              <a:buNone/>
              <a:tabLst/>
              <a:defRPr/>
            </a:pPr>
            <a:r>
              <a:rPr kumimoji="0" lang="fr-FR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M1E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515247" y="4666494"/>
            <a:ext cx="810883" cy="629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54000" bIns="45720" numCol="1" anchor="ctr" anchorCtr="1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Arial" charset="0"/>
              <a:buNone/>
              <a:tabLst/>
              <a:defRPr/>
            </a:pPr>
            <a:r>
              <a:rPr kumimoji="0" lang="fr-FR" b="1" i="0" u="none" strike="noStrike" kern="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+mn-lt"/>
                <a:ea typeface="宋体" pitchFamily="2" charset="-122"/>
                <a:cs typeface="+mn-cs"/>
              </a:rPr>
              <a:t>M1EGD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76200"/>
            <a:ext cx="8280400" cy="922338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Momentum &amp; Modbus Plus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543800" cy="2428875"/>
          </a:xfrm>
        </p:spPr>
        <p:txBody>
          <a:bodyPr/>
          <a:lstStyle/>
          <a:p>
            <a:pPr marL="381000" indent="-3810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altLang="zh-CN" sz="1800" smtClean="0">
                <a:ea typeface="宋体" pitchFamily="2" charset="-122"/>
              </a:rPr>
              <a:t>Customers that wish to remain on Modbus Plus have a Unity Momentum solution</a:t>
            </a:r>
          </a:p>
          <a:p>
            <a:pPr marL="703263" lvl="1" indent="-342900" eaLnBrk="1" hangingPunct="1">
              <a:spcBef>
                <a:spcPct val="50000"/>
              </a:spcBef>
            </a:pPr>
            <a:r>
              <a:rPr lang="en-US" altLang="zh-CN" sz="1400" smtClean="0">
                <a:ea typeface="宋体" pitchFamily="2" charset="-122"/>
              </a:rPr>
              <a:t>Using the M1E 171CBU98090 or M1EGD 171CBU98091, the Modbus Plus Proxy </a:t>
            </a:r>
            <a:r>
              <a:rPr lang="en-US" altLang="zh-CN" sz="1400" smtClean="0">
                <a:solidFill>
                  <a:srgbClr val="008000"/>
                </a:solidFill>
                <a:ea typeface="宋体" pitchFamily="2" charset="-122"/>
              </a:rPr>
              <a:t>TCSEGDB23F24FA</a:t>
            </a:r>
            <a:r>
              <a:rPr lang="en-US" altLang="zh-CN" sz="1400" smtClean="0">
                <a:ea typeface="宋体" pitchFamily="2" charset="-122"/>
              </a:rPr>
              <a:t> can be used to fully support:</a:t>
            </a:r>
          </a:p>
          <a:p>
            <a:pPr marL="1160463" lvl="2" indent="-342900" eaLnBrk="1" hangingPunct="1">
              <a:lnSpc>
                <a:spcPct val="95000"/>
              </a:lnSpc>
            </a:pPr>
            <a:r>
              <a:rPr lang="en-US" altLang="zh-CN" sz="1400" smtClean="0">
                <a:ea typeface="宋体" pitchFamily="2" charset="-122"/>
              </a:rPr>
              <a:t>Modbus Plus Peer Cop</a:t>
            </a:r>
          </a:p>
          <a:p>
            <a:pPr marL="1160463" lvl="2" indent="-342900" eaLnBrk="1" hangingPunct="1">
              <a:lnSpc>
                <a:spcPct val="95000"/>
              </a:lnSpc>
            </a:pPr>
            <a:r>
              <a:rPr lang="en-US" altLang="zh-CN" sz="1400" smtClean="0">
                <a:ea typeface="宋体" pitchFamily="2" charset="-122"/>
              </a:rPr>
              <a:t>Modbus Plus Global Data</a:t>
            </a:r>
          </a:p>
          <a:p>
            <a:pPr marL="1160463" lvl="2" indent="-342900" eaLnBrk="1" hangingPunct="1">
              <a:lnSpc>
                <a:spcPct val="95000"/>
              </a:lnSpc>
            </a:pPr>
            <a:r>
              <a:rPr lang="en-US" altLang="zh-CN" sz="1400" smtClean="0">
                <a:ea typeface="宋体" pitchFamily="2" charset="-122"/>
              </a:rPr>
              <a:t>5 byte Modbus Plus message routing</a:t>
            </a:r>
          </a:p>
          <a:p>
            <a:pPr marL="1160463" lvl="2" indent="-342900" eaLnBrk="1" hangingPunct="1">
              <a:lnSpc>
                <a:spcPct val="95000"/>
              </a:lnSpc>
            </a:pPr>
            <a:r>
              <a:rPr lang="en-US" altLang="zh-CN" sz="1400" smtClean="0">
                <a:ea typeface="宋体" pitchFamily="2" charset="-122"/>
              </a:rPr>
              <a:t>Unity programming from Modbus Plus to Unity M1E</a:t>
            </a:r>
          </a:p>
          <a:p>
            <a:pPr marL="1160463" lvl="2" indent="-342900" eaLnBrk="1" hangingPunct="1">
              <a:lnSpc>
                <a:spcPct val="95000"/>
              </a:lnSpc>
            </a:pPr>
            <a:r>
              <a:rPr lang="en-US" altLang="zh-CN" sz="1400" smtClean="0">
                <a:ea typeface="宋体" pitchFamily="2" charset="-122"/>
              </a:rPr>
              <a:t>Single or dual cable Modbus Plus connectivity</a:t>
            </a:r>
          </a:p>
        </p:txBody>
      </p:sp>
      <p:pic>
        <p:nvPicPr>
          <p:cNvPr id="14341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19600"/>
            <a:ext cx="1754188" cy="2438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2447925" y="3446463"/>
            <a:ext cx="5343525" cy="2647950"/>
            <a:chOff x="2447925" y="3446463"/>
            <a:chExt cx="5343525" cy="2647950"/>
          </a:xfrm>
        </p:grpSpPr>
        <p:pic>
          <p:nvPicPr>
            <p:cNvPr id="14339" name="Picture 2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47925" y="3446463"/>
              <a:ext cx="5343525" cy="2647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712324" y="4530436"/>
              <a:ext cx="1090878" cy="1222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Catalog Data Sheets</a:t>
            </a:r>
          </a:p>
        </p:txBody>
      </p:sp>
      <p:sp>
        <p:nvSpPr>
          <p:cNvPr id="1031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47675" y="1228725"/>
            <a:ext cx="3371850" cy="2143125"/>
          </a:xfrm>
        </p:spPr>
        <p:txBody>
          <a:bodyPr/>
          <a:lstStyle/>
          <a:p>
            <a:pPr eaLnBrk="1" hangingPunct="1"/>
            <a:r>
              <a:rPr lang="en-US" sz="1600" smtClean="0"/>
              <a:t>Unity Momentum M1</a:t>
            </a:r>
          </a:p>
          <a:p>
            <a:pPr eaLnBrk="1" hangingPunct="1">
              <a:buFont typeface="Arial" charset="0"/>
              <a:buNone/>
            </a:pPr>
            <a:endParaRPr lang="en-US" sz="1800" smtClean="0"/>
          </a:p>
          <a:p>
            <a:pPr eaLnBrk="1" hangingPunct="1">
              <a:buFont typeface="Arial" charset="0"/>
              <a:buNone/>
            </a:pPr>
            <a:endParaRPr lang="en-US" sz="1800" smtClean="0"/>
          </a:p>
          <a:p>
            <a:pPr eaLnBrk="1" hangingPunct="1">
              <a:buFont typeface="Arial" charset="0"/>
              <a:buNone/>
            </a:pPr>
            <a:endParaRPr lang="en-US" sz="1800" smtClean="0"/>
          </a:p>
          <a:p>
            <a:pPr eaLnBrk="1" hangingPunct="1"/>
            <a:r>
              <a:rPr lang="en-US" sz="1600" smtClean="0"/>
              <a:t>Unity Momentum M1E</a:t>
            </a:r>
          </a:p>
          <a:p>
            <a:pPr lvl="1" eaLnBrk="1" hangingPunct="1"/>
            <a:r>
              <a:rPr lang="en-US" sz="1400" smtClean="0"/>
              <a:t>2 M1E References</a:t>
            </a:r>
          </a:p>
          <a:p>
            <a:pPr lvl="2" eaLnBrk="1" hangingPunct="1"/>
            <a:r>
              <a:rPr lang="en-US" sz="1400" smtClean="0"/>
              <a:t> Global Data reference added</a:t>
            </a:r>
          </a:p>
        </p:txBody>
      </p:sp>
      <p:graphicFrame>
        <p:nvGraphicFramePr>
          <p:cNvPr id="1026" name="Object 8"/>
          <p:cNvGraphicFramePr>
            <a:graphicFrameLocks noChangeAspect="1"/>
          </p:cNvGraphicFramePr>
          <p:nvPr>
            <p:ph sz="half" idx="2"/>
          </p:nvPr>
        </p:nvGraphicFramePr>
        <p:xfrm>
          <a:off x="5286375" y="1114425"/>
          <a:ext cx="3497263" cy="4525963"/>
        </p:xfrm>
        <a:graphic>
          <a:graphicData uri="http://schemas.openxmlformats.org/presentationml/2006/ole">
            <p:oleObj spid="_x0000_s1026" name="Acrobat Document" r:id="rId4" imgW="5680080" imgH="7341840" progId="AcroExch.Document.7">
              <p:embed/>
            </p:oleObj>
          </a:graphicData>
        </a:graphic>
      </p:graphicFrame>
      <p:pic>
        <p:nvPicPr>
          <p:cNvPr id="1032" name="Picture 1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52875"/>
            <a:ext cx="2857500" cy="29051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aphicFrame>
        <p:nvGraphicFramePr>
          <p:cNvPr id="1027" name="Object 9"/>
          <p:cNvGraphicFramePr>
            <a:graphicFrameLocks noChangeAspect="1"/>
          </p:cNvGraphicFramePr>
          <p:nvPr/>
        </p:nvGraphicFramePr>
        <p:xfrm>
          <a:off x="2905125" y="1528763"/>
          <a:ext cx="914400" cy="714375"/>
        </p:xfrm>
        <a:graphic>
          <a:graphicData uri="http://schemas.openxmlformats.org/presentationml/2006/ole">
            <p:oleObj spid="_x0000_s1027" name="Acrobat Document" showAsIcon="1" r:id="rId6" imgW="914400" imgH="714240" progId="AcroExch.Document.7">
              <p:embed/>
            </p:oleObj>
          </a:graphicData>
        </a:graphic>
      </p:graphicFrame>
      <p:graphicFrame>
        <p:nvGraphicFramePr>
          <p:cNvPr id="1028" name="Object 13"/>
          <p:cNvGraphicFramePr>
            <a:graphicFrameLocks noChangeAspect="1"/>
          </p:cNvGraphicFramePr>
          <p:nvPr/>
        </p:nvGraphicFramePr>
        <p:xfrm>
          <a:off x="2962275" y="3405188"/>
          <a:ext cx="914400" cy="714375"/>
        </p:xfrm>
        <a:graphic>
          <a:graphicData uri="http://schemas.openxmlformats.org/presentationml/2006/ole">
            <p:oleObj spid="_x0000_s1028" name="Acrobat Document" showAsIcon="1" r:id="rId7" imgW="914400" imgH="714240" progId="AcroExch.Document.7">
              <p:embed/>
            </p:oleObj>
          </a:graphicData>
        </a:graphic>
      </p:graphicFrame>
      <p:graphicFrame>
        <p:nvGraphicFramePr>
          <p:cNvPr id="1029" name="Object 14"/>
          <p:cNvGraphicFramePr>
            <a:graphicFrameLocks noChangeAspect="1"/>
          </p:cNvGraphicFramePr>
          <p:nvPr/>
        </p:nvGraphicFramePr>
        <p:xfrm>
          <a:off x="4000500" y="3405188"/>
          <a:ext cx="914400" cy="714375"/>
        </p:xfrm>
        <a:graphic>
          <a:graphicData uri="http://schemas.openxmlformats.org/presentationml/2006/ole">
            <p:oleObj spid="_x0000_s1029" name="Acrobat Document" showAsIcon="1" r:id="rId8" imgW="914400" imgH="714240" progId="AcroExch.Document.7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98600" y="2552700"/>
            <a:ext cx="5740400" cy="741363"/>
          </a:xfrm>
        </p:spPr>
        <p:txBody>
          <a:bodyPr/>
          <a:lstStyle/>
          <a:p>
            <a:pPr algn="ctr" eaLnBrk="1" hangingPunct="1"/>
            <a:r>
              <a:rPr lang="en-US" altLang="zh-CN" sz="4800" b="1" i="1" smtClean="0">
                <a:solidFill>
                  <a:schemeClr val="bg1"/>
                </a:solidFill>
                <a:latin typeface="Calisto MT" pitchFamily="18" charset="0"/>
                <a:ea typeface="宋体" pitchFamily="2" charset="-122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Content Placeholder 3"/>
          <p:cNvSpPr txBox="1">
            <a:spLocks/>
          </p:cNvSpPr>
          <p:nvPr/>
        </p:nvSpPr>
        <p:spPr bwMode="auto">
          <a:xfrm>
            <a:off x="571500" y="1681163"/>
            <a:ext cx="8429625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400" b="0" dirty="0" smtClean="0">
                <a:solidFill>
                  <a:schemeClr val="bg1"/>
                </a:solidFill>
              </a:rPr>
              <a:t>Offer Feature Introduction</a:t>
            </a:r>
          </a:p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400" b="0" dirty="0" smtClean="0">
                <a:solidFill>
                  <a:schemeClr val="bg1"/>
                </a:solidFill>
              </a:rPr>
              <a:t>Performance &amp; Migration</a:t>
            </a:r>
          </a:p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400" b="0" dirty="0" smtClean="0">
                <a:solidFill>
                  <a:schemeClr val="bg1"/>
                </a:solidFill>
              </a:rPr>
              <a:t>References</a:t>
            </a:r>
            <a:endParaRPr lang="en-US" sz="2400" b="0" dirty="0">
              <a:solidFill>
                <a:schemeClr val="bg1"/>
              </a:solidFill>
            </a:endParaRPr>
          </a:p>
        </p:txBody>
      </p:sp>
      <p:sp>
        <p:nvSpPr>
          <p:cNvPr id="5123" name="TextBox 6"/>
          <p:cNvSpPr txBox="1">
            <a:spLocks noChangeArrowheads="1"/>
          </p:cNvSpPr>
          <p:nvPr/>
        </p:nvSpPr>
        <p:spPr bwMode="auto">
          <a:xfrm>
            <a:off x="1714500" y="404813"/>
            <a:ext cx="33845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5400" b="0">
                <a:solidFill>
                  <a:schemeClr val="bg1"/>
                </a:solidFill>
              </a:rPr>
              <a:t>Objectives</a:t>
            </a:r>
          </a:p>
        </p:txBody>
      </p:sp>
      <p:grpSp>
        <p:nvGrpSpPr>
          <p:cNvPr id="5124" name="Group 4"/>
          <p:cNvGrpSpPr>
            <a:grpSpLocks noChangeAspect="1"/>
          </p:cNvGrpSpPr>
          <p:nvPr/>
        </p:nvGrpSpPr>
        <p:grpSpPr bwMode="auto">
          <a:xfrm>
            <a:off x="539750" y="476250"/>
            <a:ext cx="889000" cy="936625"/>
            <a:chOff x="340" y="845"/>
            <a:chExt cx="258" cy="272"/>
          </a:xfrm>
        </p:grpSpPr>
        <p:sp>
          <p:nvSpPr>
            <p:cNvPr id="5130" name="AutoShape 3"/>
            <p:cNvSpPr>
              <a:spLocks noChangeAspect="1" noChangeArrowheads="1" noTextEdit="1"/>
            </p:cNvSpPr>
            <p:nvPr/>
          </p:nvSpPr>
          <p:spPr bwMode="auto">
            <a:xfrm>
              <a:off x="340" y="845"/>
              <a:ext cx="25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31" name="Freeform 5"/>
            <p:cNvSpPr>
              <a:spLocks/>
            </p:cNvSpPr>
            <p:nvPr/>
          </p:nvSpPr>
          <p:spPr bwMode="auto">
            <a:xfrm>
              <a:off x="356" y="843"/>
              <a:ext cx="220" cy="265"/>
            </a:xfrm>
            <a:custGeom>
              <a:avLst/>
              <a:gdLst>
                <a:gd name="T0" fmla="*/ 2 w 285"/>
                <a:gd name="T1" fmla="*/ 2 h 342"/>
                <a:gd name="T2" fmla="*/ 2 w 285"/>
                <a:gd name="T3" fmla="*/ 2 h 342"/>
                <a:gd name="T4" fmla="*/ 2 w 285"/>
                <a:gd name="T5" fmla="*/ 2 h 342"/>
                <a:gd name="T6" fmla="*/ 2 w 285"/>
                <a:gd name="T7" fmla="*/ 2 h 342"/>
                <a:gd name="T8" fmla="*/ 2 w 285"/>
                <a:gd name="T9" fmla="*/ 2 h 342"/>
                <a:gd name="T10" fmla="*/ 2 w 285"/>
                <a:gd name="T11" fmla="*/ 2 h 342"/>
                <a:gd name="T12" fmla="*/ 2 w 285"/>
                <a:gd name="T13" fmla="*/ 2 h 342"/>
                <a:gd name="T14" fmla="*/ 2 w 285"/>
                <a:gd name="T15" fmla="*/ 2 h 342"/>
                <a:gd name="T16" fmla="*/ 2 w 285"/>
                <a:gd name="T17" fmla="*/ 2 h 342"/>
                <a:gd name="T18" fmla="*/ 2 w 285"/>
                <a:gd name="T19" fmla="*/ 2 h 342"/>
                <a:gd name="T20" fmla="*/ 2 w 285"/>
                <a:gd name="T21" fmla="*/ 2 h 342"/>
                <a:gd name="T22" fmla="*/ 2 w 285"/>
                <a:gd name="T23" fmla="*/ 2 h 342"/>
                <a:gd name="T24" fmla="*/ 2 w 285"/>
                <a:gd name="T25" fmla="*/ 2 h 342"/>
                <a:gd name="T26" fmla="*/ 2 w 285"/>
                <a:gd name="T27" fmla="*/ 2 h 342"/>
                <a:gd name="T28" fmla="*/ 2 w 285"/>
                <a:gd name="T29" fmla="*/ 2 h 342"/>
                <a:gd name="T30" fmla="*/ 2 w 285"/>
                <a:gd name="T31" fmla="*/ 2 h 342"/>
                <a:gd name="T32" fmla="*/ 2 w 285"/>
                <a:gd name="T33" fmla="*/ 2 h 342"/>
                <a:gd name="T34" fmla="*/ 2 w 285"/>
                <a:gd name="T35" fmla="*/ 2 h 342"/>
                <a:gd name="T36" fmla="*/ 2 w 285"/>
                <a:gd name="T37" fmla="*/ 2 h 342"/>
                <a:gd name="T38" fmla="*/ 2 w 285"/>
                <a:gd name="T39" fmla="*/ 2 h 3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5"/>
                <a:gd name="T61" fmla="*/ 0 h 342"/>
                <a:gd name="T62" fmla="*/ 285 w 285"/>
                <a:gd name="T63" fmla="*/ 342 h 3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5" h="342">
                  <a:moveTo>
                    <a:pt x="276" y="140"/>
                  </a:moveTo>
                  <a:cubicBezTo>
                    <a:pt x="271" y="133"/>
                    <a:pt x="264" y="127"/>
                    <a:pt x="256" y="12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34" y="0"/>
                    <a:pt x="15" y="35"/>
                  </a:cubicBezTo>
                  <a:cubicBezTo>
                    <a:pt x="1" y="60"/>
                    <a:pt x="9" y="77"/>
                    <a:pt x="32" y="90"/>
                  </a:cubicBezTo>
                  <a:cubicBezTo>
                    <a:pt x="58" y="104"/>
                    <a:pt x="62" y="107"/>
                    <a:pt x="62" y="107"/>
                  </a:cubicBezTo>
                  <a:cubicBezTo>
                    <a:pt x="188" y="170"/>
                    <a:pt x="188" y="170"/>
                    <a:pt x="188" y="170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62" y="235"/>
                    <a:pt x="62" y="235"/>
                    <a:pt x="62" y="235"/>
                  </a:cubicBezTo>
                  <a:cubicBezTo>
                    <a:pt x="62" y="235"/>
                    <a:pt x="57" y="238"/>
                    <a:pt x="31" y="252"/>
                  </a:cubicBezTo>
                  <a:cubicBezTo>
                    <a:pt x="8" y="265"/>
                    <a:pt x="0" y="282"/>
                    <a:pt x="14" y="307"/>
                  </a:cubicBezTo>
                  <a:cubicBezTo>
                    <a:pt x="33" y="342"/>
                    <a:pt x="67" y="322"/>
                    <a:pt x="67" y="322"/>
                  </a:cubicBezTo>
                  <a:cubicBezTo>
                    <a:pt x="90" y="309"/>
                    <a:pt x="90" y="309"/>
                    <a:pt x="90" y="309"/>
                  </a:cubicBezTo>
                  <a:cubicBezTo>
                    <a:pt x="256" y="219"/>
                    <a:pt x="256" y="219"/>
                    <a:pt x="256" y="219"/>
                  </a:cubicBezTo>
                  <a:cubicBezTo>
                    <a:pt x="264" y="215"/>
                    <a:pt x="270" y="210"/>
                    <a:pt x="276" y="202"/>
                  </a:cubicBezTo>
                  <a:cubicBezTo>
                    <a:pt x="276" y="201"/>
                    <a:pt x="276" y="201"/>
                    <a:pt x="276" y="201"/>
                  </a:cubicBezTo>
                  <a:cubicBezTo>
                    <a:pt x="282" y="194"/>
                    <a:pt x="285" y="184"/>
                    <a:pt x="285" y="171"/>
                  </a:cubicBezTo>
                  <a:cubicBezTo>
                    <a:pt x="285" y="158"/>
                    <a:pt x="282" y="147"/>
                    <a:pt x="276" y="1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5" name="TextBox 6"/>
          <p:cNvSpPr txBox="1">
            <a:spLocks noChangeArrowheads="1"/>
          </p:cNvSpPr>
          <p:nvPr/>
        </p:nvSpPr>
        <p:spPr bwMode="auto">
          <a:xfrm>
            <a:off x="1835150" y="3330575"/>
            <a:ext cx="33464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sz="5400" b="0">
                <a:solidFill>
                  <a:schemeClr val="bg1"/>
                </a:solidFill>
              </a:rPr>
              <a:t>Key topics</a:t>
            </a:r>
          </a:p>
        </p:txBody>
      </p:sp>
      <p:grpSp>
        <p:nvGrpSpPr>
          <p:cNvPr id="5126" name="Group 4"/>
          <p:cNvGrpSpPr>
            <a:grpSpLocks noChangeAspect="1"/>
          </p:cNvGrpSpPr>
          <p:nvPr/>
        </p:nvGrpSpPr>
        <p:grpSpPr bwMode="auto">
          <a:xfrm>
            <a:off x="611188" y="3330575"/>
            <a:ext cx="889000" cy="936625"/>
            <a:chOff x="340" y="845"/>
            <a:chExt cx="258" cy="272"/>
          </a:xfrm>
        </p:grpSpPr>
        <p:sp>
          <p:nvSpPr>
            <p:cNvPr id="5128" name="AutoShape 3"/>
            <p:cNvSpPr>
              <a:spLocks noChangeAspect="1" noChangeArrowheads="1" noTextEdit="1"/>
            </p:cNvSpPr>
            <p:nvPr/>
          </p:nvSpPr>
          <p:spPr bwMode="auto">
            <a:xfrm>
              <a:off x="340" y="845"/>
              <a:ext cx="258" cy="2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29" name="Freeform 5"/>
            <p:cNvSpPr>
              <a:spLocks/>
            </p:cNvSpPr>
            <p:nvPr/>
          </p:nvSpPr>
          <p:spPr bwMode="auto">
            <a:xfrm>
              <a:off x="356" y="843"/>
              <a:ext cx="220" cy="265"/>
            </a:xfrm>
            <a:custGeom>
              <a:avLst/>
              <a:gdLst>
                <a:gd name="T0" fmla="*/ 2 w 285"/>
                <a:gd name="T1" fmla="*/ 2 h 342"/>
                <a:gd name="T2" fmla="*/ 2 w 285"/>
                <a:gd name="T3" fmla="*/ 2 h 342"/>
                <a:gd name="T4" fmla="*/ 2 w 285"/>
                <a:gd name="T5" fmla="*/ 2 h 342"/>
                <a:gd name="T6" fmla="*/ 2 w 285"/>
                <a:gd name="T7" fmla="*/ 2 h 342"/>
                <a:gd name="T8" fmla="*/ 2 w 285"/>
                <a:gd name="T9" fmla="*/ 2 h 342"/>
                <a:gd name="T10" fmla="*/ 2 w 285"/>
                <a:gd name="T11" fmla="*/ 2 h 342"/>
                <a:gd name="T12" fmla="*/ 2 w 285"/>
                <a:gd name="T13" fmla="*/ 2 h 342"/>
                <a:gd name="T14" fmla="*/ 2 w 285"/>
                <a:gd name="T15" fmla="*/ 2 h 342"/>
                <a:gd name="T16" fmla="*/ 2 w 285"/>
                <a:gd name="T17" fmla="*/ 2 h 342"/>
                <a:gd name="T18" fmla="*/ 2 w 285"/>
                <a:gd name="T19" fmla="*/ 2 h 342"/>
                <a:gd name="T20" fmla="*/ 2 w 285"/>
                <a:gd name="T21" fmla="*/ 2 h 342"/>
                <a:gd name="T22" fmla="*/ 2 w 285"/>
                <a:gd name="T23" fmla="*/ 2 h 342"/>
                <a:gd name="T24" fmla="*/ 2 w 285"/>
                <a:gd name="T25" fmla="*/ 2 h 342"/>
                <a:gd name="T26" fmla="*/ 2 w 285"/>
                <a:gd name="T27" fmla="*/ 2 h 342"/>
                <a:gd name="T28" fmla="*/ 2 w 285"/>
                <a:gd name="T29" fmla="*/ 2 h 342"/>
                <a:gd name="T30" fmla="*/ 2 w 285"/>
                <a:gd name="T31" fmla="*/ 2 h 342"/>
                <a:gd name="T32" fmla="*/ 2 w 285"/>
                <a:gd name="T33" fmla="*/ 2 h 342"/>
                <a:gd name="T34" fmla="*/ 2 w 285"/>
                <a:gd name="T35" fmla="*/ 2 h 342"/>
                <a:gd name="T36" fmla="*/ 2 w 285"/>
                <a:gd name="T37" fmla="*/ 2 h 342"/>
                <a:gd name="T38" fmla="*/ 2 w 285"/>
                <a:gd name="T39" fmla="*/ 2 h 34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285"/>
                <a:gd name="T61" fmla="*/ 0 h 342"/>
                <a:gd name="T62" fmla="*/ 285 w 285"/>
                <a:gd name="T63" fmla="*/ 342 h 34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285" h="342">
                  <a:moveTo>
                    <a:pt x="276" y="140"/>
                  </a:moveTo>
                  <a:cubicBezTo>
                    <a:pt x="271" y="133"/>
                    <a:pt x="264" y="127"/>
                    <a:pt x="256" y="123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67" y="20"/>
                    <a:pt x="67" y="20"/>
                    <a:pt x="67" y="20"/>
                  </a:cubicBezTo>
                  <a:cubicBezTo>
                    <a:pt x="67" y="20"/>
                    <a:pt x="34" y="0"/>
                    <a:pt x="15" y="35"/>
                  </a:cubicBezTo>
                  <a:cubicBezTo>
                    <a:pt x="1" y="60"/>
                    <a:pt x="9" y="77"/>
                    <a:pt x="32" y="90"/>
                  </a:cubicBezTo>
                  <a:cubicBezTo>
                    <a:pt x="58" y="104"/>
                    <a:pt x="62" y="107"/>
                    <a:pt x="62" y="107"/>
                  </a:cubicBezTo>
                  <a:cubicBezTo>
                    <a:pt x="188" y="170"/>
                    <a:pt x="188" y="170"/>
                    <a:pt x="188" y="170"/>
                  </a:cubicBezTo>
                  <a:cubicBezTo>
                    <a:pt x="189" y="171"/>
                    <a:pt x="189" y="171"/>
                    <a:pt x="189" y="171"/>
                  </a:cubicBezTo>
                  <a:cubicBezTo>
                    <a:pt x="187" y="172"/>
                    <a:pt x="187" y="172"/>
                    <a:pt x="187" y="172"/>
                  </a:cubicBezTo>
                  <a:cubicBezTo>
                    <a:pt x="62" y="235"/>
                    <a:pt x="62" y="235"/>
                    <a:pt x="62" y="235"/>
                  </a:cubicBezTo>
                  <a:cubicBezTo>
                    <a:pt x="62" y="235"/>
                    <a:pt x="57" y="238"/>
                    <a:pt x="31" y="252"/>
                  </a:cubicBezTo>
                  <a:cubicBezTo>
                    <a:pt x="8" y="265"/>
                    <a:pt x="0" y="282"/>
                    <a:pt x="14" y="307"/>
                  </a:cubicBezTo>
                  <a:cubicBezTo>
                    <a:pt x="33" y="342"/>
                    <a:pt x="67" y="322"/>
                    <a:pt x="67" y="322"/>
                  </a:cubicBezTo>
                  <a:cubicBezTo>
                    <a:pt x="90" y="309"/>
                    <a:pt x="90" y="309"/>
                    <a:pt x="90" y="309"/>
                  </a:cubicBezTo>
                  <a:cubicBezTo>
                    <a:pt x="256" y="219"/>
                    <a:pt x="256" y="219"/>
                    <a:pt x="256" y="219"/>
                  </a:cubicBezTo>
                  <a:cubicBezTo>
                    <a:pt x="264" y="215"/>
                    <a:pt x="270" y="210"/>
                    <a:pt x="276" y="202"/>
                  </a:cubicBezTo>
                  <a:cubicBezTo>
                    <a:pt x="276" y="201"/>
                    <a:pt x="276" y="201"/>
                    <a:pt x="276" y="201"/>
                  </a:cubicBezTo>
                  <a:cubicBezTo>
                    <a:pt x="282" y="194"/>
                    <a:pt x="285" y="184"/>
                    <a:pt x="285" y="171"/>
                  </a:cubicBezTo>
                  <a:cubicBezTo>
                    <a:pt x="285" y="158"/>
                    <a:pt x="282" y="147"/>
                    <a:pt x="276" y="14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127" name="Content Placeholder 3"/>
          <p:cNvSpPr txBox="1">
            <a:spLocks/>
          </p:cNvSpPr>
          <p:nvPr/>
        </p:nvSpPr>
        <p:spPr bwMode="auto">
          <a:xfrm>
            <a:off x="606425" y="4622800"/>
            <a:ext cx="8080375" cy="162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Programming Language Support</a:t>
            </a:r>
          </a:p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Communications Ports &amp; Networks</a:t>
            </a:r>
          </a:p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Migrating existing  Momentum Applications</a:t>
            </a:r>
          </a:p>
          <a:p>
            <a:pPr marL="180975" indent="-180975" eaLnBrk="0" hangingPunct="0">
              <a:lnSpc>
                <a:spcPct val="100000"/>
              </a:lnSpc>
              <a:spcBef>
                <a:spcPct val="20000"/>
              </a:spcBef>
              <a:buClr>
                <a:schemeClr val="accent1"/>
              </a:buClr>
              <a:buFont typeface="Arial" charset="0"/>
              <a:buNone/>
            </a:pPr>
            <a:r>
              <a:rPr lang="en-US" sz="2000" b="0" dirty="0" smtClean="0">
                <a:solidFill>
                  <a:schemeClr val="bg1"/>
                </a:solidFill>
              </a:rPr>
              <a:t>Data Sheet Comparison - New vs. Existing</a:t>
            </a:r>
            <a:endParaRPr lang="en-US" sz="20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0" y="133350"/>
            <a:ext cx="8280400" cy="922338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CN" sz="2400" b="1" dirty="0" smtClean="0">
                <a:ea typeface="宋体" pitchFamily="2" charset="-122"/>
              </a:rPr>
              <a:t>Momentum for Unity – </a:t>
            </a:r>
            <a:r>
              <a:rPr lang="en-US" altLang="zh-CN" sz="2400" b="1" dirty="0" smtClean="0">
                <a:solidFill>
                  <a:schemeClr val="tx1"/>
                </a:solidFill>
                <a:ea typeface="宋体" pitchFamily="2" charset="-122"/>
              </a:rPr>
              <a:t>Available with Unity 8..0</a:t>
            </a:r>
            <a:r>
              <a:rPr lang="en-US" altLang="zh-CN" sz="2400" b="1" dirty="0" smtClean="0">
                <a:ea typeface="宋体" pitchFamily="2" charset="-122"/>
              </a:rPr>
              <a:t/>
            </a:r>
            <a:br>
              <a:rPr lang="en-US" altLang="zh-CN" sz="2400" b="1" dirty="0" smtClean="0">
                <a:ea typeface="宋体" pitchFamily="2" charset="-122"/>
              </a:rPr>
            </a:br>
            <a:r>
              <a:rPr lang="en-US" altLang="zh-CN" sz="1800" b="1" dirty="0" smtClean="0">
                <a:solidFill>
                  <a:schemeClr val="tx1">
                    <a:lumMod val="50000"/>
                    <a:lumOff val="50000"/>
                  </a:schemeClr>
                </a:solidFill>
                <a:ea typeface="宋体" pitchFamily="2" charset="-122"/>
              </a:rPr>
              <a:t>Arriving Q4 2013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09700"/>
            <a:ext cx="8286750" cy="4829175"/>
          </a:xfrm>
        </p:spPr>
        <p:txBody>
          <a:bodyPr/>
          <a:lstStyle/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3 Top Hat CPUs - form factor fits on any existing Momentum IO Base</a:t>
            </a:r>
          </a:p>
          <a:p>
            <a:pPr marL="381000" indent="-3810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Performance is equivalent or better than existing Momentum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Converted applications will maintain the same free memory ratio or more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Supports LL984 or IEC, or Both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12 Mb/s mini USB for easy setup, configuration, programming </a:t>
            </a:r>
            <a:r>
              <a:rPr lang="en-US" altLang="zh-CN" sz="1600" i="1" dirty="0" smtClean="0">
                <a:ea typeface="宋体" pitchFamily="2" charset="-122"/>
              </a:rPr>
              <a:t>and fast firmware update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i="1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Cost competitive with existing Momentum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Supported in all Unity version sizes S, M, X, XL</a:t>
            </a: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228600" indent="-228600" eaLnBrk="1" hangingPunct="1">
              <a:lnSpc>
                <a:spcPct val="85000"/>
              </a:lnSpc>
              <a:spcBef>
                <a:spcPct val="30000"/>
              </a:spcBef>
              <a:defRPr/>
            </a:pPr>
            <a:r>
              <a:rPr lang="en-US" altLang="zh-CN" sz="1600" dirty="0" smtClean="0">
                <a:ea typeface="宋体" pitchFamily="2" charset="-122"/>
              </a:rPr>
              <a:t>Share Processor DNA with </a:t>
            </a:r>
            <a:r>
              <a:rPr lang="en-US" altLang="zh-CN" sz="1600" dirty="0" err="1" smtClean="0">
                <a:ea typeface="宋体" pitchFamily="2" charset="-122"/>
              </a:rPr>
              <a:t>PlantStruxure</a:t>
            </a:r>
            <a:r>
              <a:rPr lang="en-US" altLang="zh-CN" sz="1600" dirty="0" smtClean="0">
                <a:ea typeface="宋体" pitchFamily="2" charset="-122"/>
              </a:rPr>
              <a:t> – New Generation CPU</a:t>
            </a:r>
          </a:p>
          <a:p>
            <a:pPr marL="381000" indent="-3810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  <a:p>
            <a:pPr marL="381000" indent="-381000" eaLnBrk="1" hangingPunct="1">
              <a:lnSpc>
                <a:spcPct val="85000"/>
              </a:lnSpc>
              <a:spcBef>
                <a:spcPct val="30000"/>
              </a:spcBef>
              <a:defRPr/>
            </a:pPr>
            <a:endParaRPr lang="en-US" altLang="zh-CN" sz="1600" dirty="0" smtClean="0">
              <a:ea typeface="宋体" pitchFamily="2" charset="-122"/>
            </a:endParaRPr>
          </a:p>
        </p:txBody>
      </p:sp>
      <p:pic>
        <p:nvPicPr>
          <p:cNvPr id="6148" name="Picture 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4475163"/>
            <a:ext cx="1714500" cy="2382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76200"/>
            <a:ext cx="8280400" cy="922338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Processor Offer Features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28675" y="1133475"/>
            <a:ext cx="6962775" cy="4705350"/>
          </a:xfrm>
        </p:spPr>
        <p:txBody>
          <a:bodyPr/>
          <a:lstStyle/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Real Time Clock embedded in all Unity Momentum references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Indefinite State RAM retention in all Unity Momentum references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IO Bus Distributed IO built into all references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Converts Modsoft, Proworx, Concept to Unity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All references support MSTR/MBP_MSTR, X/XMIT</a:t>
            </a:r>
          </a:p>
          <a:p>
            <a:pPr marL="90488" indent="-381000" eaLnBrk="1" hangingPunct="1">
              <a:spcBef>
                <a:spcPct val="0"/>
              </a:spcBef>
              <a:buFont typeface="Arial" charset="0"/>
              <a:buNone/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M1 supports dual serial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M1E supports Ethernet IO Scanner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M1EGD supports IO Scanner and Ethernet Global Data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Embedded Web diagnostics</a:t>
            </a:r>
          </a:p>
          <a:p>
            <a:pPr marL="90488" indent="-381000" eaLnBrk="1" hangingPunct="1">
              <a:spcBef>
                <a:spcPct val="0"/>
              </a:spcBef>
            </a:pPr>
            <a:endParaRPr lang="en-US" altLang="zh-CN" sz="1600" smtClean="0">
              <a:ea typeface="宋体" pitchFamily="2" charset="-122"/>
            </a:endParaRPr>
          </a:p>
          <a:p>
            <a:pPr marL="90488" indent="-381000" eaLnBrk="1" hangingPunct="1">
              <a:spcBef>
                <a:spcPct val="0"/>
              </a:spcBef>
            </a:pPr>
            <a:r>
              <a:rPr lang="en-US" altLang="zh-CN" sz="1600" smtClean="0">
                <a:ea typeface="宋体" pitchFamily="2" charset="-122"/>
              </a:rPr>
              <a:t>Support Modbus Plus with Proxy</a:t>
            </a: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3363" y="2505075"/>
            <a:ext cx="2560637" cy="1914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76200"/>
            <a:ext cx="8280400" cy="1000125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Overview of Processor Offers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990600"/>
            <a:ext cx="7620000" cy="2514600"/>
          </a:xfrm>
          <a:noFill/>
        </p:spPr>
        <p:txBody>
          <a:bodyPr wrap="none"/>
          <a:lstStyle/>
          <a:p>
            <a:pPr marL="171450" indent="-171450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altLang="zh-CN" sz="1600" smtClean="0">
                <a:ea typeface="宋体" pitchFamily="2" charset="-122"/>
              </a:rPr>
              <a:t>System on a Chip CPU with memory retention of State RAM and Real Time Clock</a:t>
            </a:r>
          </a:p>
          <a:p>
            <a:pPr marL="628650" lvl="1" indent="-171450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altLang="zh-CN" sz="1400" smtClean="0">
                <a:ea typeface="宋体" pitchFamily="2" charset="-122"/>
              </a:rPr>
              <a:t>New processor family that will power Automation platforms into the future at Schneider</a:t>
            </a:r>
          </a:p>
          <a:p>
            <a:pPr marL="628650" lvl="1" indent="-171450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altLang="zh-CN" sz="1400" smtClean="0">
                <a:ea typeface="宋体" pitchFamily="2" charset="-122"/>
              </a:rPr>
              <a:t>Performance equal to, or better than, existing Momentum. Even with LL984</a:t>
            </a:r>
          </a:p>
          <a:p>
            <a:pPr marL="628650" lvl="1" indent="-171450" eaLnBrk="1" hangingPunct="1">
              <a:lnSpc>
                <a:spcPct val="85000"/>
              </a:lnSpc>
              <a:spcBef>
                <a:spcPct val="50000"/>
              </a:spcBef>
            </a:pPr>
            <a:r>
              <a:rPr lang="en-US" altLang="zh-CN" sz="1400" smtClean="0">
                <a:ea typeface="宋体" pitchFamily="2" charset="-122"/>
              </a:rPr>
              <a:t>Momentum Option Adapter not supported</a:t>
            </a:r>
          </a:p>
        </p:txBody>
      </p:sp>
      <p:sp>
        <p:nvSpPr>
          <p:cNvPr id="9220" name="AutoShape 16"/>
          <p:cNvSpPr>
            <a:spLocks noChangeArrowheads="1"/>
          </p:cNvSpPr>
          <p:nvPr/>
        </p:nvSpPr>
        <p:spPr bwMode="auto">
          <a:xfrm>
            <a:off x="4933950" y="2809875"/>
            <a:ext cx="492125" cy="762000"/>
          </a:xfrm>
          <a:prstGeom prst="leftArrow">
            <a:avLst>
              <a:gd name="adj1" fmla="val 73704"/>
              <a:gd name="adj2" fmla="val 27407"/>
            </a:avLst>
          </a:prstGeom>
          <a:noFill/>
          <a:ln w="19050" algn="ctr">
            <a:solidFill>
              <a:srgbClr val="3399FF"/>
            </a:solidFill>
            <a:miter lim="800000"/>
            <a:headEnd/>
            <a:tailEnd/>
          </a:ln>
        </p:spPr>
        <p:txBody>
          <a:bodyPr wrap="none" lIns="0" tIns="0" rIns="18000" bIns="10800" anchor="ctr"/>
          <a:lstStyle/>
          <a:p>
            <a:endParaRPr lang="en-US"/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5038725" y="3008313"/>
            <a:ext cx="3676650" cy="37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457200">
              <a:buFont typeface="Arial" charset="0"/>
              <a:buNone/>
            </a:pPr>
            <a:r>
              <a:rPr lang="en-US" b="0">
                <a:solidFill>
                  <a:srgbClr val="0070C0"/>
                </a:solidFill>
              </a:rPr>
              <a:t>Performance to match or exceed the current, optimized Momentum processor</a:t>
            </a:r>
          </a:p>
        </p:txBody>
      </p:sp>
      <p:sp>
        <p:nvSpPr>
          <p:cNvPr id="9222" name="AutoShape 17"/>
          <p:cNvSpPr>
            <a:spLocks noChangeArrowheads="1"/>
          </p:cNvSpPr>
          <p:nvPr/>
        </p:nvSpPr>
        <p:spPr bwMode="auto">
          <a:xfrm flipH="1">
            <a:off x="2619375" y="4362450"/>
            <a:ext cx="428625" cy="685800"/>
          </a:xfrm>
          <a:prstGeom prst="leftArrow">
            <a:avLst>
              <a:gd name="adj1" fmla="val 73704"/>
              <a:gd name="adj2" fmla="val 27407"/>
            </a:avLst>
          </a:prstGeom>
          <a:noFill/>
          <a:ln w="19050" algn="ctr">
            <a:solidFill>
              <a:srgbClr val="3399FF"/>
            </a:solidFill>
            <a:miter lim="800000"/>
            <a:headEnd/>
            <a:tailEnd/>
          </a:ln>
        </p:spPr>
        <p:txBody>
          <a:bodyPr wrap="none" lIns="0" tIns="0" rIns="18000" bIns="10800" anchor="ctr"/>
          <a:lstStyle/>
          <a:p>
            <a:endParaRPr lang="en-US"/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85750" y="4514850"/>
            <a:ext cx="2286000" cy="3730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457200" algn="r">
              <a:buFont typeface="Arial" charset="0"/>
              <a:buNone/>
            </a:pPr>
            <a:r>
              <a:rPr lang="en-US" b="0">
                <a:solidFill>
                  <a:srgbClr val="0070C0"/>
                </a:solidFill>
              </a:rPr>
              <a:t>Ports and Services for smooth migration</a:t>
            </a:r>
          </a:p>
        </p:txBody>
      </p:sp>
      <p:pic>
        <p:nvPicPr>
          <p:cNvPr id="9224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43500"/>
            <a:ext cx="2274888" cy="1714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225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4813" y="2200275"/>
            <a:ext cx="4468812" cy="1895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9226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2763" y="4181475"/>
            <a:ext cx="5953125" cy="2438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31800" y="76200"/>
            <a:ext cx="8280400" cy="922338"/>
          </a:xfrm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Processor Hardware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066800"/>
            <a:ext cx="7391400" cy="1295400"/>
          </a:xfrm>
        </p:spPr>
        <p:txBody>
          <a:bodyPr/>
          <a:lstStyle/>
          <a:p>
            <a:pPr marL="381000" indent="-3810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altLang="zh-CN" sz="1600" smtClean="0">
                <a:ea typeface="宋体" pitchFamily="2" charset="-122"/>
              </a:rPr>
              <a:t>Mounts natively on any Momentum IO Base</a:t>
            </a:r>
          </a:p>
          <a:p>
            <a:pPr marL="381000" indent="-381000" eaLnBrk="1" hangingPunct="1">
              <a:lnSpc>
                <a:spcPct val="85000"/>
              </a:lnSpc>
              <a:spcBef>
                <a:spcPct val="30000"/>
              </a:spcBef>
            </a:pPr>
            <a:r>
              <a:rPr lang="en-US" altLang="zh-CN" sz="1600" smtClean="0">
                <a:ea typeface="宋体" pitchFamily="2" charset="-122"/>
              </a:rPr>
              <a:t>Migrate to Unity without re-wiring</a:t>
            </a:r>
            <a:endParaRPr lang="en-US" altLang="zh-CN" sz="1800" smtClean="0">
              <a:solidFill>
                <a:srgbClr val="535559"/>
              </a:solidFill>
              <a:ea typeface="宋体" pitchFamily="2" charset="-122"/>
            </a:endParaRPr>
          </a:p>
        </p:txBody>
      </p:sp>
      <p:pic>
        <p:nvPicPr>
          <p:cNvPr id="10244" name="Picture 3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257425"/>
            <a:ext cx="3143250" cy="209232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0245" name="Line 36"/>
          <p:cNvSpPr>
            <a:spLocks noChangeShapeType="1"/>
          </p:cNvSpPr>
          <p:nvPr/>
        </p:nvSpPr>
        <p:spPr bwMode="auto">
          <a:xfrm>
            <a:off x="3286125" y="3694113"/>
            <a:ext cx="866775" cy="11112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46" name="Text Box 37"/>
          <p:cNvSpPr txBox="1">
            <a:spLocks noChangeArrowheads="1"/>
          </p:cNvSpPr>
          <p:nvPr/>
        </p:nvSpPr>
        <p:spPr bwMode="auto">
          <a:xfrm>
            <a:off x="1666875" y="3409950"/>
            <a:ext cx="1676400" cy="55403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Enhanced LED panel for CPU, IO, Ethernet and Serial Status </a:t>
            </a:r>
          </a:p>
        </p:txBody>
      </p:sp>
      <p:sp>
        <p:nvSpPr>
          <p:cNvPr id="10247" name="Text Box 39"/>
          <p:cNvSpPr txBox="1">
            <a:spLocks noChangeArrowheads="1"/>
          </p:cNvSpPr>
          <p:nvPr/>
        </p:nvSpPr>
        <p:spPr bwMode="auto">
          <a:xfrm rot="-1002483">
            <a:off x="4981575" y="3228975"/>
            <a:ext cx="1492250" cy="3698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Uses existing Momentum IO Label</a:t>
            </a:r>
          </a:p>
        </p:txBody>
      </p:sp>
      <p:sp>
        <p:nvSpPr>
          <p:cNvPr id="10248" name="Line 40"/>
          <p:cNvSpPr>
            <a:spLocks noChangeShapeType="1"/>
          </p:cNvSpPr>
          <p:nvPr/>
        </p:nvSpPr>
        <p:spPr bwMode="auto">
          <a:xfrm>
            <a:off x="3733800" y="2762250"/>
            <a:ext cx="685800" cy="228600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49" name="Text Box 41"/>
          <p:cNvSpPr txBox="1">
            <a:spLocks noChangeArrowheads="1"/>
          </p:cNvSpPr>
          <p:nvPr/>
        </p:nvSpPr>
        <p:spPr bwMode="auto">
          <a:xfrm>
            <a:off x="3971925" y="1933575"/>
            <a:ext cx="1371600" cy="3841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10000"/>
              </a:spcBef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Mini USB </a:t>
            </a:r>
          </a:p>
          <a:p>
            <a:pPr algn="ctr">
              <a:lnSpc>
                <a:spcPct val="100000"/>
              </a:lnSpc>
              <a:spcBef>
                <a:spcPct val="10000"/>
              </a:spcBef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@12 Mb/s</a:t>
            </a:r>
          </a:p>
        </p:txBody>
      </p:sp>
      <p:sp>
        <p:nvSpPr>
          <p:cNvPr id="10250" name="Text Box 42"/>
          <p:cNvSpPr txBox="1">
            <a:spLocks noChangeArrowheads="1"/>
          </p:cNvSpPr>
          <p:nvPr/>
        </p:nvSpPr>
        <p:spPr bwMode="auto">
          <a:xfrm>
            <a:off x="1419225" y="2400300"/>
            <a:ext cx="2219325" cy="38735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spcBef>
                <a:spcPct val="10000"/>
              </a:spcBef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M1 has 2 Serial RJ45</a:t>
            </a:r>
          </a:p>
          <a:p>
            <a:pPr algn="ctr">
              <a:lnSpc>
                <a:spcPct val="100000"/>
              </a:lnSpc>
              <a:spcBef>
                <a:spcPct val="10000"/>
              </a:spcBef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M1E has 1 Ethernet &amp; 1 Serial</a:t>
            </a:r>
          </a:p>
        </p:txBody>
      </p:sp>
      <p:sp>
        <p:nvSpPr>
          <p:cNvPr id="10251" name="Line 44"/>
          <p:cNvSpPr>
            <a:spLocks noChangeShapeType="1"/>
          </p:cNvSpPr>
          <p:nvPr/>
        </p:nvSpPr>
        <p:spPr bwMode="auto">
          <a:xfrm>
            <a:off x="4838700" y="2352675"/>
            <a:ext cx="495300" cy="361950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52" name="Line 45"/>
          <p:cNvSpPr>
            <a:spLocks noChangeShapeType="1"/>
          </p:cNvSpPr>
          <p:nvPr/>
        </p:nvSpPr>
        <p:spPr bwMode="auto">
          <a:xfrm flipH="1" flipV="1">
            <a:off x="6324600" y="2562225"/>
            <a:ext cx="533400" cy="0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53" name="Text Box 46"/>
          <p:cNvSpPr txBox="1">
            <a:spLocks noChangeArrowheads="1"/>
          </p:cNvSpPr>
          <p:nvPr/>
        </p:nvSpPr>
        <p:spPr bwMode="auto">
          <a:xfrm>
            <a:off x="6934200" y="2484438"/>
            <a:ext cx="1371600" cy="182562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IO Bus DB9</a:t>
            </a:r>
          </a:p>
        </p:txBody>
      </p:sp>
      <p:grpSp>
        <p:nvGrpSpPr>
          <p:cNvPr id="10254" name="Group 60"/>
          <p:cNvGrpSpPr>
            <a:grpSpLocks/>
          </p:cNvGrpSpPr>
          <p:nvPr/>
        </p:nvGrpSpPr>
        <p:grpSpPr bwMode="auto">
          <a:xfrm>
            <a:off x="5819775" y="552450"/>
            <a:ext cx="3276600" cy="1219200"/>
            <a:chOff x="2880" y="3168"/>
            <a:chExt cx="2064" cy="768"/>
          </a:xfrm>
        </p:grpSpPr>
        <p:sp>
          <p:nvSpPr>
            <p:cNvPr id="417841" name="AutoShape 49"/>
            <p:cNvSpPr>
              <a:spLocks noChangeArrowheads="1"/>
            </p:cNvSpPr>
            <p:nvPr/>
          </p:nvSpPr>
          <p:spPr bwMode="auto">
            <a:xfrm>
              <a:off x="2880" y="3168"/>
              <a:ext cx="1824" cy="76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28575" algn="ctr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18000" bIns="10800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277" name="Text Box 50"/>
            <p:cNvSpPr txBox="1">
              <a:spLocks noChangeArrowheads="1"/>
            </p:cNvSpPr>
            <p:nvPr/>
          </p:nvSpPr>
          <p:spPr bwMode="auto">
            <a:xfrm>
              <a:off x="2880" y="3216"/>
              <a:ext cx="2064" cy="65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indent="171450">
                <a:lnSpc>
                  <a:spcPct val="60000"/>
                </a:lnSpc>
                <a:buClr>
                  <a:srgbClr val="008000"/>
                </a:buClr>
                <a:buFont typeface="Wingdings" pitchFamily="2" charset="2"/>
                <a:buNone/>
              </a:pPr>
              <a:r>
                <a:rPr lang="en-US" sz="1200">
                  <a:solidFill>
                    <a:srgbClr val="008000"/>
                  </a:solidFill>
                </a:rPr>
                <a:t>         Common Architecture</a:t>
              </a:r>
            </a:p>
            <a:p>
              <a:pPr indent="171450">
                <a:lnSpc>
                  <a:spcPct val="60000"/>
                </a:lnSpc>
                <a:buClr>
                  <a:srgbClr val="008000"/>
                </a:buClr>
                <a:buSzPct val="120000"/>
                <a:buFont typeface="Wingdings" pitchFamily="2" charset="2"/>
                <a:buChar char="§"/>
              </a:pPr>
              <a:r>
                <a:rPr lang="en-US" sz="1000" b="0">
                  <a:solidFill>
                    <a:srgbClr val="008000"/>
                  </a:solidFill>
                  <a:latin typeface="Verdana" pitchFamily="34" charset="0"/>
                </a:rPr>
                <a:t>Spear CPU @ 333 MHz</a:t>
              </a:r>
            </a:p>
            <a:p>
              <a:pPr indent="171450">
                <a:lnSpc>
                  <a:spcPct val="60000"/>
                </a:lnSpc>
                <a:buClr>
                  <a:srgbClr val="008000"/>
                </a:buClr>
                <a:buSzPct val="120000"/>
                <a:buFont typeface="Wingdings" pitchFamily="2" charset="2"/>
                <a:buChar char="§"/>
              </a:pPr>
              <a:r>
                <a:rPr lang="en-US" sz="1000" b="0">
                  <a:solidFill>
                    <a:srgbClr val="008000"/>
                  </a:solidFill>
                  <a:latin typeface="Verdana" pitchFamily="34" charset="0"/>
                </a:rPr>
                <a:t>12 Mb/s mini USB</a:t>
              </a:r>
            </a:p>
            <a:p>
              <a:pPr indent="171450">
                <a:lnSpc>
                  <a:spcPct val="60000"/>
                </a:lnSpc>
                <a:buClr>
                  <a:srgbClr val="008000"/>
                </a:buClr>
                <a:buSzPct val="120000"/>
                <a:buFont typeface="Wingdings" pitchFamily="2" charset="2"/>
                <a:buChar char="§"/>
              </a:pPr>
              <a:r>
                <a:rPr lang="en-US" sz="1000" b="0">
                  <a:solidFill>
                    <a:srgbClr val="008000"/>
                  </a:solidFill>
                  <a:latin typeface="Verdana" pitchFamily="34" charset="0"/>
                </a:rPr>
                <a:t>Embedded Real Time Clock</a:t>
              </a:r>
            </a:p>
            <a:p>
              <a:pPr indent="171450">
                <a:lnSpc>
                  <a:spcPct val="60000"/>
                </a:lnSpc>
                <a:buClr>
                  <a:srgbClr val="008000"/>
                </a:buClr>
                <a:buSzPct val="120000"/>
                <a:buFont typeface="Wingdings" pitchFamily="2" charset="2"/>
                <a:buChar char="§"/>
              </a:pPr>
              <a:r>
                <a:rPr lang="en-US" sz="1000" b="0">
                  <a:solidFill>
                    <a:srgbClr val="008000"/>
                  </a:solidFill>
                  <a:latin typeface="Verdana" pitchFamily="34" charset="0"/>
                </a:rPr>
                <a:t>Memory Retention without Battery</a:t>
              </a:r>
            </a:p>
            <a:p>
              <a:pPr indent="171450">
                <a:lnSpc>
                  <a:spcPct val="60000"/>
                </a:lnSpc>
                <a:buClr>
                  <a:srgbClr val="008000"/>
                </a:buClr>
                <a:buSzPct val="120000"/>
                <a:buFont typeface="Wingdings" pitchFamily="2" charset="2"/>
                <a:buChar char="§"/>
              </a:pPr>
              <a:r>
                <a:rPr lang="en-US" sz="1000" b="0">
                  <a:solidFill>
                    <a:srgbClr val="008000"/>
                  </a:solidFill>
                  <a:latin typeface="Verdana" pitchFamily="34" charset="0"/>
                </a:rPr>
                <a:t>IO Bus Distributed IO for 32 Slaves</a:t>
              </a:r>
            </a:p>
          </p:txBody>
        </p:sp>
      </p:grpSp>
      <p:grpSp>
        <p:nvGrpSpPr>
          <p:cNvPr id="10255" name="Group 37"/>
          <p:cNvGrpSpPr>
            <a:grpSpLocks/>
          </p:cNvGrpSpPr>
          <p:nvPr/>
        </p:nvGrpSpPr>
        <p:grpSpPr bwMode="auto">
          <a:xfrm>
            <a:off x="514350" y="4552950"/>
            <a:ext cx="2209800" cy="1828800"/>
            <a:chOff x="581025" y="4371975"/>
            <a:chExt cx="2209800" cy="1828800"/>
          </a:xfrm>
        </p:grpSpPr>
        <p:sp>
          <p:nvSpPr>
            <p:cNvPr id="417851" name="AutoShape 59"/>
            <p:cNvSpPr>
              <a:spLocks noChangeArrowheads="1"/>
            </p:cNvSpPr>
            <p:nvPr/>
          </p:nvSpPr>
          <p:spPr bwMode="auto">
            <a:xfrm>
              <a:off x="581025" y="4371975"/>
              <a:ext cx="2209800" cy="18288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 algn="ctr">
              <a:solidFill>
                <a:schemeClr val="accent1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lIns="0" tIns="0" rIns="18000" bIns="10800" anchor="ctr"/>
            <a:lstStyle/>
            <a:p>
              <a:pPr>
                <a:defRPr/>
              </a:pPr>
              <a:endParaRPr lang="en-US"/>
            </a:p>
          </p:txBody>
        </p:sp>
        <p:pic>
          <p:nvPicPr>
            <p:cNvPr id="10271" name="Picture 5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62000" y="4829175"/>
              <a:ext cx="862013" cy="866775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</p:pic>
        <p:pic>
          <p:nvPicPr>
            <p:cNvPr id="10272" name="Picture 5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43075" y="4838700"/>
              <a:ext cx="819150" cy="847725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</p:pic>
        <p:sp>
          <p:nvSpPr>
            <p:cNvPr id="10273" name="Text Box 54"/>
            <p:cNvSpPr txBox="1">
              <a:spLocks noChangeArrowheads="1"/>
            </p:cNvSpPr>
            <p:nvPr/>
          </p:nvSpPr>
          <p:spPr bwMode="auto">
            <a:xfrm>
              <a:off x="914400" y="4524375"/>
              <a:ext cx="609600" cy="182563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Font typeface="Arial" charset="0"/>
                <a:buNone/>
              </a:pPr>
              <a:r>
                <a:rPr lang="en-US" sz="1200">
                  <a:solidFill>
                    <a:srgbClr val="008000"/>
                  </a:solidFill>
                </a:rPr>
                <a:t>M1E</a:t>
              </a:r>
            </a:p>
          </p:txBody>
        </p:sp>
        <p:sp>
          <p:nvSpPr>
            <p:cNvPr id="10274" name="Text Box 55"/>
            <p:cNvSpPr txBox="1">
              <a:spLocks noChangeArrowheads="1"/>
            </p:cNvSpPr>
            <p:nvPr/>
          </p:nvSpPr>
          <p:spPr bwMode="auto">
            <a:xfrm>
              <a:off x="1828800" y="4524375"/>
              <a:ext cx="609600" cy="182563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Font typeface="Arial" charset="0"/>
                <a:buNone/>
              </a:pPr>
              <a:r>
                <a:rPr lang="en-US" sz="1200">
                  <a:solidFill>
                    <a:srgbClr val="008000"/>
                  </a:solidFill>
                </a:rPr>
                <a:t>M1</a:t>
              </a:r>
            </a:p>
          </p:txBody>
        </p:sp>
        <p:sp>
          <p:nvSpPr>
            <p:cNvPr id="10275" name="Text Box 58"/>
            <p:cNvSpPr txBox="1">
              <a:spLocks noChangeArrowheads="1"/>
            </p:cNvSpPr>
            <p:nvPr/>
          </p:nvSpPr>
          <p:spPr bwMode="auto">
            <a:xfrm>
              <a:off x="1038225" y="5819775"/>
              <a:ext cx="1371600" cy="182563"/>
            </a:xfrm>
            <a:prstGeom prst="rect">
              <a:avLst/>
            </a:prstGeom>
            <a:noFill/>
            <a:ln w="12700" algn="ctr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>
                <a:lnSpc>
                  <a:spcPct val="100000"/>
                </a:lnSpc>
                <a:buFont typeface="Arial" charset="0"/>
                <a:buNone/>
              </a:pPr>
              <a:r>
                <a:rPr lang="en-US" sz="1200">
                  <a:solidFill>
                    <a:srgbClr val="008000"/>
                  </a:solidFill>
                </a:rPr>
                <a:t>Enhanced LED’s</a:t>
              </a:r>
            </a:p>
          </p:txBody>
        </p:sp>
      </p:grpSp>
      <p:sp>
        <p:nvSpPr>
          <p:cNvPr id="10256" name="Line 63"/>
          <p:cNvSpPr>
            <a:spLocks noChangeShapeType="1"/>
          </p:cNvSpPr>
          <p:nvPr/>
        </p:nvSpPr>
        <p:spPr bwMode="auto">
          <a:xfrm>
            <a:off x="4495800" y="4248150"/>
            <a:ext cx="0" cy="1200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57" name="Line 64"/>
          <p:cNvSpPr>
            <a:spLocks noChangeShapeType="1"/>
          </p:cNvSpPr>
          <p:nvPr/>
        </p:nvSpPr>
        <p:spPr bwMode="auto">
          <a:xfrm>
            <a:off x="4724400" y="4181475"/>
            <a:ext cx="0" cy="1419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58" name="Line 66"/>
          <p:cNvSpPr>
            <a:spLocks noChangeShapeType="1"/>
          </p:cNvSpPr>
          <p:nvPr/>
        </p:nvSpPr>
        <p:spPr bwMode="auto">
          <a:xfrm>
            <a:off x="6400800" y="3657600"/>
            <a:ext cx="0" cy="1371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59" name="Line 67"/>
          <p:cNvSpPr>
            <a:spLocks noChangeShapeType="1"/>
          </p:cNvSpPr>
          <p:nvPr/>
        </p:nvSpPr>
        <p:spPr bwMode="auto">
          <a:xfrm flipH="1">
            <a:off x="4714875" y="5026025"/>
            <a:ext cx="1695450" cy="5651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0260" name="Line 68"/>
          <p:cNvSpPr>
            <a:spLocks noChangeShapeType="1"/>
          </p:cNvSpPr>
          <p:nvPr/>
        </p:nvSpPr>
        <p:spPr bwMode="auto">
          <a:xfrm>
            <a:off x="4495800" y="5448300"/>
            <a:ext cx="228600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417861" name="AutoShape 69"/>
          <p:cNvSpPr>
            <a:spLocks noChangeArrowheads="1"/>
          </p:cNvSpPr>
          <p:nvPr/>
        </p:nvSpPr>
        <p:spPr bwMode="auto">
          <a:xfrm rot="-959178">
            <a:off x="4191000" y="4025900"/>
            <a:ext cx="2590800" cy="471488"/>
          </a:xfrm>
          <a:prstGeom prst="leftRightArrow">
            <a:avLst>
              <a:gd name="adj1" fmla="val 75000"/>
              <a:gd name="adj2" fmla="val 117353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51373"/>
                  <a:invGamma/>
                </a:schemeClr>
              </a:gs>
            </a:gsLst>
            <a:lin ang="2700000" scaled="1"/>
          </a:gradFill>
          <a:ln w="12700" algn="ctr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pPr>
              <a:defRPr/>
            </a:pPr>
            <a:endParaRPr lang="en-US"/>
          </a:p>
        </p:txBody>
      </p:sp>
      <p:sp>
        <p:nvSpPr>
          <p:cNvPr id="10262" name="Text Box 70"/>
          <p:cNvSpPr txBox="1">
            <a:spLocks noChangeArrowheads="1"/>
          </p:cNvSpPr>
          <p:nvPr/>
        </p:nvSpPr>
        <p:spPr bwMode="auto">
          <a:xfrm>
            <a:off x="6858000" y="3505200"/>
            <a:ext cx="1457325" cy="10160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lnSpc>
                <a:spcPct val="100000"/>
              </a:lnSpc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Wider CPU at 144mm (5.6in) </a:t>
            </a:r>
          </a:p>
          <a:p>
            <a:pPr algn="ctr">
              <a:lnSpc>
                <a:spcPct val="100000"/>
              </a:lnSpc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Same dimensions as PNN or JNN Option Adapter</a:t>
            </a:r>
          </a:p>
        </p:txBody>
      </p:sp>
      <p:sp>
        <p:nvSpPr>
          <p:cNvPr id="10263" name="Line 71"/>
          <p:cNvSpPr>
            <a:spLocks noChangeShapeType="1"/>
          </p:cNvSpPr>
          <p:nvPr/>
        </p:nvSpPr>
        <p:spPr bwMode="auto">
          <a:xfrm>
            <a:off x="3733800" y="2743200"/>
            <a:ext cx="1143000" cy="152400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 type="triangle" w="med" len="med"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pic>
        <p:nvPicPr>
          <p:cNvPr id="10264" name="Picture 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67450" y="5600700"/>
            <a:ext cx="438150" cy="4032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65" name="Text Box 73"/>
          <p:cNvSpPr txBox="1">
            <a:spLocks noChangeArrowheads="1"/>
          </p:cNvSpPr>
          <p:nvPr/>
        </p:nvSpPr>
        <p:spPr bwMode="auto">
          <a:xfrm>
            <a:off x="5886450" y="5372100"/>
            <a:ext cx="11430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buClrTx/>
              <a:buFontTx/>
              <a:buNone/>
            </a:pPr>
            <a:r>
              <a:rPr lang="en-US" sz="1000" i="1">
                <a:solidFill>
                  <a:schemeClr val="tx1"/>
                </a:solidFill>
              </a:rPr>
              <a:t>On Board</a:t>
            </a:r>
          </a:p>
        </p:txBody>
      </p:sp>
      <p:sp>
        <p:nvSpPr>
          <p:cNvPr id="10266" name="Text Box 75"/>
          <p:cNvSpPr txBox="1">
            <a:spLocks noChangeArrowheads="1"/>
          </p:cNvSpPr>
          <p:nvPr/>
        </p:nvSpPr>
        <p:spPr bwMode="auto">
          <a:xfrm>
            <a:off x="6943725" y="5732463"/>
            <a:ext cx="1781175" cy="5540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Real Time Clock</a:t>
            </a:r>
          </a:p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endParaRPr lang="en-US" sz="1200">
              <a:solidFill>
                <a:srgbClr val="008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 typeface="Arial" charset="0"/>
              <a:buNone/>
            </a:pPr>
            <a:r>
              <a:rPr lang="en-US" sz="1200">
                <a:solidFill>
                  <a:srgbClr val="008000"/>
                </a:solidFill>
              </a:rPr>
              <a:t>Retention of State RAM</a:t>
            </a:r>
          </a:p>
        </p:txBody>
      </p:sp>
      <p:grpSp>
        <p:nvGrpSpPr>
          <p:cNvPr id="10267" name="Group 36"/>
          <p:cNvGrpSpPr>
            <a:grpSpLocks/>
          </p:cNvGrpSpPr>
          <p:nvPr/>
        </p:nvGrpSpPr>
        <p:grpSpPr bwMode="auto">
          <a:xfrm>
            <a:off x="6238875" y="6057900"/>
            <a:ext cx="552450" cy="279400"/>
            <a:chOff x="6238875" y="6057900"/>
            <a:chExt cx="552450" cy="279400"/>
          </a:xfrm>
        </p:grpSpPr>
        <p:pic>
          <p:nvPicPr>
            <p:cNvPr id="10268" name="Picture 7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6238875" y="6057900"/>
              <a:ext cx="552450" cy="279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0269" name="Picture 36" descr="C:\Users\mroche\AppData\Local\Microsoft\Windows\Temporary Internet Files\Content.IE5\LWACHLT9\MC900441735[1].png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397330" y="6074915"/>
              <a:ext cx="236032" cy="236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2"/>
          <p:cNvSpPr>
            <a:spLocks noChangeArrowheads="1"/>
          </p:cNvSpPr>
          <p:nvPr/>
        </p:nvSpPr>
        <p:spPr bwMode="auto">
          <a:xfrm>
            <a:off x="2771775" y="2286000"/>
            <a:ext cx="6219825" cy="4391025"/>
          </a:xfrm>
          <a:prstGeom prst="rect">
            <a:avLst/>
          </a:prstGeom>
          <a:noFill/>
          <a:ln w="19050" algn="ctr">
            <a:solidFill>
              <a:srgbClr val="008000"/>
            </a:solidFill>
            <a:miter lim="800000"/>
            <a:headEnd/>
            <a:tailEnd/>
          </a:ln>
        </p:spPr>
        <p:txBody>
          <a:bodyPr wrap="none" lIns="0" tIns="0" rIns="18000" bIns="10800" anchor="ctr"/>
          <a:lstStyle/>
          <a:p>
            <a:endParaRPr lang="en-US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3698875" y="352425"/>
            <a:ext cx="4251325" cy="581025"/>
          </a:xfrm>
          <a:noFill/>
        </p:spPr>
        <p:txBody>
          <a:bodyPr/>
          <a:lstStyle/>
          <a:p>
            <a:pPr eaLnBrk="1" hangingPunct="1"/>
            <a:r>
              <a:rPr lang="en-US" altLang="zh-CN" sz="2400" b="1" smtClean="0">
                <a:ea typeface="宋体" pitchFamily="2" charset="-122"/>
              </a:rPr>
              <a:t>Unity Processor References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0850" y="1066800"/>
            <a:ext cx="6000750" cy="904875"/>
          </a:xfrm>
        </p:spPr>
        <p:txBody>
          <a:bodyPr/>
          <a:lstStyle/>
          <a:p>
            <a:pPr marL="285750" lvl="1" indent="-17145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1200" b="1" smtClean="0">
                <a:solidFill>
                  <a:schemeClr val="tx1"/>
                </a:solidFill>
                <a:ea typeface="宋体" pitchFamily="2" charset="-122"/>
              </a:rPr>
              <a:t>Unity M1 170CBU78090 – USB, IO Bus, 1 - 232/485 Serial, 1 - 485 Serial</a:t>
            </a:r>
          </a:p>
          <a:p>
            <a:pPr marL="285750" lvl="1" indent="-17145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1200" b="1" smtClean="0">
                <a:solidFill>
                  <a:schemeClr val="tx1"/>
                </a:solidFill>
                <a:ea typeface="宋体" pitchFamily="2" charset="-122"/>
              </a:rPr>
              <a:t>Unity M1E 170CBU98090 – USB, IO Bus, 1 - 232/485 Serial, 1 - Ethernet </a:t>
            </a:r>
          </a:p>
          <a:p>
            <a:pPr marL="285750" lvl="1" indent="-171450" eaLnBrk="1" hangingPunct="1">
              <a:lnSpc>
                <a:spcPct val="90000"/>
              </a:lnSpc>
              <a:spcBef>
                <a:spcPct val="40000"/>
              </a:spcBef>
            </a:pPr>
            <a:r>
              <a:rPr lang="en-US" altLang="zh-CN" sz="1200" b="1" smtClean="0">
                <a:solidFill>
                  <a:schemeClr val="tx1"/>
                </a:solidFill>
                <a:ea typeface="宋体" pitchFamily="2" charset="-122"/>
              </a:rPr>
              <a:t>Unity M1E 170CBU98091 – M1E as above with Ethernet Global Data Service</a:t>
            </a:r>
          </a:p>
        </p:txBody>
      </p:sp>
      <p:sp>
        <p:nvSpPr>
          <p:cNvPr id="11270" name="Rectangle 14"/>
          <p:cNvSpPr>
            <a:spLocks noChangeArrowheads="1"/>
          </p:cNvSpPr>
          <p:nvPr/>
        </p:nvSpPr>
        <p:spPr bwMode="auto">
          <a:xfrm>
            <a:off x="114300" y="3524250"/>
            <a:ext cx="3629025" cy="333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0" tIns="0" rIns="18000" bIns="10800" anchor="ctr"/>
          <a:lstStyle/>
          <a:p>
            <a:endParaRPr lang="en-US"/>
          </a:p>
        </p:txBody>
      </p:sp>
      <p:sp>
        <p:nvSpPr>
          <p:cNvPr id="547855" name="Rectangle 15"/>
          <p:cNvSpPr>
            <a:spLocks noChangeArrowheads="1"/>
          </p:cNvSpPr>
          <p:nvPr/>
        </p:nvSpPr>
        <p:spPr bwMode="auto">
          <a:xfrm>
            <a:off x="114300" y="2266950"/>
            <a:ext cx="2705100" cy="4429125"/>
          </a:xfrm>
          <a:prstGeom prst="rect">
            <a:avLst/>
          </a:prstGeom>
          <a:gradFill rotWithShape="1">
            <a:gsLst>
              <a:gs pos="0">
                <a:schemeClr val="accent1">
                  <a:alpha val="80000"/>
                </a:schemeClr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18000" bIns="10800" anchor="ctr"/>
          <a:lstStyle/>
          <a:p>
            <a:pPr>
              <a:defRPr/>
            </a:pPr>
            <a:endParaRPr lang="en-US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295275" y="2447925"/>
            <a:ext cx="2343150" cy="40433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57150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USB port for easy initial configuration, programming and firmware updates</a:t>
            </a:r>
          </a:p>
          <a:p>
            <a:pPr marL="57150">
              <a:buFont typeface="Arial" charset="0"/>
              <a:buNone/>
            </a:pPr>
            <a:endParaRPr lang="en-US" altLang="zh-CN" sz="1200">
              <a:solidFill>
                <a:schemeClr val="bg1"/>
              </a:solidFill>
            </a:endParaRPr>
          </a:p>
          <a:p>
            <a:pPr marL="57150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Both IEC and LL984 projects can be directly imported to Unity from Concept or Proworx</a:t>
            </a:r>
          </a:p>
          <a:p>
            <a:pPr marL="57150">
              <a:buFont typeface="Arial" charset="0"/>
              <a:buNone/>
            </a:pPr>
            <a:endParaRPr lang="en-US" altLang="zh-CN" sz="1200">
              <a:solidFill>
                <a:schemeClr val="bg1"/>
              </a:solidFill>
            </a:endParaRPr>
          </a:p>
          <a:p>
            <a:pPr marL="57150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Performance is as good or better than Momentum today</a:t>
            </a:r>
          </a:p>
          <a:p>
            <a:pPr marL="57150">
              <a:buFont typeface="Arial" charset="0"/>
              <a:buNone/>
            </a:pPr>
            <a:endParaRPr lang="en-US" altLang="zh-CN" sz="1200">
              <a:solidFill>
                <a:schemeClr val="bg1"/>
              </a:solidFill>
            </a:endParaRPr>
          </a:p>
          <a:p>
            <a:pPr marL="57150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Maintains the same relative free space for logic and State RAM</a:t>
            </a:r>
          </a:p>
          <a:p>
            <a:pPr marL="57150">
              <a:buFont typeface="Arial" charset="0"/>
              <a:buNone/>
            </a:pPr>
            <a:endParaRPr lang="en-US" altLang="zh-CN" sz="1200">
              <a:solidFill>
                <a:schemeClr val="bg1"/>
              </a:solidFill>
            </a:endParaRPr>
          </a:p>
          <a:p>
            <a:pPr marL="57150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Pricing is competitive with Momentum today</a:t>
            </a:r>
          </a:p>
          <a:p>
            <a:pPr marL="57150">
              <a:buFont typeface="Arial" charset="0"/>
              <a:buNone/>
            </a:pPr>
            <a:endParaRPr lang="en-US" altLang="zh-CN" sz="1200">
              <a:solidFill>
                <a:schemeClr val="bg1"/>
              </a:solidFill>
            </a:endParaRPr>
          </a:p>
          <a:p>
            <a:pPr marL="57150">
              <a:buFont typeface="Arial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Maintains your existing I/O and peripherals</a:t>
            </a:r>
          </a:p>
        </p:txBody>
      </p:sp>
      <p:pic>
        <p:nvPicPr>
          <p:cNvPr id="11273" name="Picture 1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5300" y="3319463"/>
            <a:ext cx="3354388" cy="2009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1274" name="AutoShape 23"/>
          <p:cNvSpPr>
            <a:spLocks noChangeArrowheads="1"/>
          </p:cNvSpPr>
          <p:nvPr/>
        </p:nvSpPr>
        <p:spPr bwMode="auto">
          <a:xfrm>
            <a:off x="3629025" y="1990725"/>
            <a:ext cx="4143375" cy="62865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9050" algn="ctr">
            <a:solidFill>
              <a:srgbClr val="008000"/>
            </a:solidFill>
            <a:round/>
            <a:headEnd/>
            <a:tailEnd/>
          </a:ln>
        </p:spPr>
        <p:txBody>
          <a:bodyPr wrap="none" lIns="0" tIns="0" rIns="18000" bIns="10800" anchor="ctr"/>
          <a:lstStyle/>
          <a:p>
            <a:endParaRPr lang="en-US"/>
          </a:p>
        </p:txBody>
      </p:sp>
      <p:sp>
        <p:nvSpPr>
          <p:cNvPr id="11275" name="Text Box 19"/>
          <p:cNvSpPr txBox="1">
            <a:spLocks noChangeArrowheads="1"/>
          </p:cNvSpPr>
          <p:nvPr/>
        </p:nvSpPr>
        <p:spPr bwMode="auto">
          <a:xfrm>
            <a:off x="3038475" y="3124200"/>
            <a:ext cx="2857500" cy="5540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228600" indent="-228600">
              <a:buFont typeface="Arial" charset="0"/>
              <a:buAutoNum type="arabicPeriod"/>
            </a:pPr>
            <a:r>
              <a:rPr lang="en-US">
                <a:solidFill>
                  <a:srgbClr val="535559"/>
                </a:solidFill>
              </a:rPr>
              <a:t>Remove Power and disconnect peripheral &amp; IO Bus Cables</a:t>
            </a:r>
          </a:p>
        </p:txBody>
      </p:sp>
      <p:sp>
        <p:nvSpPr>
          <p:cNvPr id="11276" name="Text Box 20"/>
          <p:cNvSpPr txBox="1">
            <a:spLocks noChangeArrowheads="1"/>
          </p:cNvSpPr>
          <p:nvPr/>
        </p:nvSpPr>
        <p:spPr bwMode="auto">
          <a:xfrm>
            <a:off x="3048000" y="4095750"/>
            <a:ext cx="2857500" cy="996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228600" indent="-228600">
              <a:buFont typeface="Arial" charset="0"/>
              <a:buAutoNum type="arabicPeriod" startAt="2"/>
            </a:pPr>
            <a:r>
              <a:rPr lang="en-US">
                <a:solidFill>
                  <a:srgbClr val="535559"/>
                </a:solidFill>
              </a:rPr>
              <a:t>Install Unity </a:t>
            </a:r>
            <a:r>
              <a:rPr lang="en-US" i="1">
                <a:solidFill>
                  <a:srgbClr val="535559"/>
                </a:solidFill>
              </a:rPr>
              <a:t>‘Top Hat’</a:t>
            </a:r>
            <a:r>
              <a:rPr lang="en-US">
                <a:solidFill>
                  <a:srgbClr val="535559"/>
                </a:solidFill>
              </a:rPr>
              <a:t> CPU onto IO Base and reconnect cables. </a:t>
            </a:r>
          </a:p>
          <a:p>
            <a:pPr marL="228600" indent="-228600">
              <a:buFont typeface="Arial" charset="0"/>
              <a:buNone/>
            </a:pPr>
            <a:r>
              <a:rPr lang="en-US">
                <a:solidFill>
                  <a:srgbClr val="535559"/>
                </a:solidFill>
              </a:rPr>
              <a:t>	</a:t>
            </a:r>
            <a:r>
              <a:rPr lang="en-US" sz="1200" i="1">
                <a:solidFill>
                  <a:srgbClr val="535559"/>
                </a:solidFill>
              </a:rPr>
              <a:t>Some cables may need to be adapted for connector style</a:t>
            </a:r>
          </a:p>
        </p:txBody>
      </p:sp>
      <p:sp>
        <p:nvSpPr>
          <p:cNvPr id="11277" name="Text Box 21"/>
          <p:cNvSpPr txBox="1">
            <a:spLocks noChangeArrowheads="1"/>
          </p:cNvSpPr>
          <p:nvPr/>
        </p:nvSpPr>
        <p:spPr bwMode="auto">
          <a:xfrm>
            <a:off x="3057525" y="5410200"/>
            <a:ext cx="2857500" cy="815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228600" indent="-228600">
              <a:buFont typeface="Arial" charset="0"/>
              <a:buAutoNum type="arabicPeriod" startAt="3"/>
            </a:pPr>
            <a:r>
              <a:rPr lang="en-US">
                <a:solidFill>
                  <a:srgbClr val="535559"/>
                </a:solidFill>
              </a:rPr>
              <a:t>Import your application into Unity v8.0, build and Run</a:t>
            </a:r>
          </a:p>
          <a:p>
            <a:pPr marL="228600" indent="-228600">
              <a:buFont typeface="Arial" charset="0"/>
              <a:buNone/>
            </a:pPr>
            <a:r>
              <a:rPr lang="en-US">
                <a:solidFill>
                  <a:srgbClr val="535559"/>
                </a:solidFill>
              </a:rPr>
              <a:t>	</a:t>
            </a:r>
            <a:r>
              <a:rPr lang="en-US" sz="1200" i="1">
                <a:solidFill>
                  <a:srgbClr val="535559"/>
                </a:solidFill>
              </a:rPr>
              <a:t>Some configuration and logic adjustments must be performed</a:t>
            </a:r>
          </a:p>
        </p:txBody>
      </p:sp>
      <p:sp>
        <p:nvSpPr>
          <p:cNvPr id="11278" name="Text Box 18"/>
          <p:cNvSpPr txBox="1">
            <a:spLocks noChangeArrowheads="1"/>
          </p:cNvSpPr>
          <p:nvPr/>
        </p:nvSpPr>
        <p:spPr bwMode="auto">
          <a:xfrm>
            <a:off x="4086225" y="2162175"/>
            <a:ext cx="3943350" cy="3222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628650" indent="-628650">
              <a:buFont typeface="Arial" charset="0"/>
              <a:buNone/>
            </a:pPr>
            <a:r>
              <a:rPr lang="en-US" sz="2400">
                <a:solidFill>
                  <a:srgbClr val="008000"/>
                </a:solidFill>
              </a:rPr>
              <a:t>1, 2, 3 Unity Migration</a:t>
            </a:r>
          </a:p>
        </p:txBody>
      </p:sp>
      <p:sp>
        <p:nvSpPr>
          <p:cNvPr id="11279" name="Text Box 24"/>
          <p:cNvSpPr txBox="1">
            <a:spLocks noChangeArrowheads="1"/>
          </p:cNvSpPr>
          <p:nvPr/>
        </p:nvSpPr>
        <p:spPr bwMode="auto">
          <a:xfrm>
            <a:off x="6257925" y="3009900"/>
            <a:ext cx="2514600" cy="2714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18000" bIns="10800">
            <a:spAutoFit/>
          </a:bodyPr>
          <a:lstStyle/>
          <a:p>
            <a:pPr marL="628650" indent="-171450" algn="ctr">
              <a:buFont typeface="Arial" charset="0"/>
              <a:buNone/>
            </a:pPr>
            <a:r>
              <a:rPr lang="en-US" sz="1000" b="0">
                <a:solidFill>
                  <a:srgbClr val="535559"/>
                </a:solidFill>
              </a:rPr>
              <a:t>JNN or PNN Option Adapter is not supported with Unity CPU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135" y="189530"/>
            <a:ext cx="1779910" cy="199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9050"/>
            <a:ext cx="4673600" cy="609600"/>
          </a:xfrm>
        </p:spPr>
        <p:txBody>
          <a:bodyPr/>
          <a:lstStyle/>
          <a:p>
            <a:r>
              <a:rPr lang="en-US" altLang="zh-CN" sz="2400" b="1" smtClean="0">
                <a:ea typeface="宋体" pitchFamily="2" charset="-122"/>
              </a:rPr>
              <a:t>M1 Modernization</a:t>
            </a:r>
          </a:p>
        </p:txBody>
      </p:sp>
      <p:sp>
        <p:nvSpPr>
          <p:cNvPr id="12291" name="Line 18"/>
          <p:cNvSpPr>
            <a:spLocks noChangeShapeType="1"/>
          </p:cNvSpPr>
          <p:nvPr/>
        </p:nvSpPr>
        <p:spPr bwMode="auto">
          <a:xfrm>
            <a:off x="1600200" y="5238750"/>
            <a:ext cx="609600" cy="0"/>
          </a:xfrm>
          <a:prstGeom prst="line">
            <a:avLst/>
          </a:prstGeom>
          <a:noFill/>
          <a:ln w="76200">
            <a:solidFill>
              <a:srgbClr val="0099CC"/>
            </a:solidFill>
            <a:round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700" y="261143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9875" y="278288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6784975" y="2865438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2295" name="Line 8"/>
          <p:cNvSpPr>
            <a:spLocks noChangeShapeType="1"/>
          </p:cNvSpPr>
          <p:nvPr/>
        </p:nvSpPr>
        <p:spPr bwMode="auto">
          <a:xfrm>
            <a:off x="6243638" y="2582863"/>
            <a:ext cx="657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296" name="Line 9"/>
          <p:cNvSpPr>
            <a:spLocks noChangeShapeType="1"/>
          </p:cNvSpPr>
          <p:nvPr/>
        </p:nvSpPr>
        <p:spPr bwMode="auto">
          <a:xfrm rot="-5400000">
            <a:off x="6777831" y="2697957"/>
            <a:ext cx="22701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297" name="Line 10"/>
          <p:cNvSpPr>
            <a:spLocks noChangeShapeType="1"/>
          </p:cNvSpPr>
          <p:nvPr/>
        </p:nvSpPr>
        <p:spPr bwMode="auto">
          <a:xfrm rot="-5400000">
            <a:off x="6219825" y="2625726"/>
            <a:ext cx="857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2298" name="Group 19"/>
          <p:cNvGrpSpPr>
            <a:grpSpLocks/>
          </p:cNvGrpSpPr>
          <p:nvPr/>
        </p:nvGrpSpPr>
        <p:grpSpPr bwMode="auto">
          <a:xfrm>
            <a:off x="5583238" y="2740025"/>
            <a:ext cx="742950" cy="293688"/>
            <a:chOff x="432" y="1268"/>
            <a:chExt cx="624" cy="248"/>
          </a:xfrm>
        </p:grpSpPr>
        <p:pic>
          <p:nvPicPr>
            <p:cNvPr id="12348" name="Picture 2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2" y="1268"/>
              <a:ext cx="225" cy="24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pic>
          <p:nvPicPr>
            <p:cNvPr id="12349" name="Picture 21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20" y="1281"/>
              <a:ext cx="336" cy="23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</p:grpSp>
      <p:sp>
        <p:nvSpPr>
          <p:cNvPr id="12299" name="Text Box 26"/>
          <p:cNvSpPr txBox="1">
            <a:spLocks noChangeArrowheads="1"/>
          </p:cNvSpPr>
          <p:nvPr/>
        </p:nvSpPr>
        <p:spPr bwMode="auto">
          <a:xfrm>
            <a:off x="304800" y="685800"/>
            <a:ext cx="2590800" cy="6302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buClrTx/>
              <a:buFontTx/>
              <a:buNone/>
            </a:pPr>
            <a:r>
              <a:rPr lang="en-US" sz="1600"/>
              <a:t>Non-Networked </a:t>
            </a:r>
          </a:p>
          <a:p>
            <a:pPr>
              <a:spcBef>
                <a:spcPct val="20000"/>
              </a:spcBef>
              <a:buClrTx/>
              <a:buFontTx/>
              <a:buNone/>
            </a:pPr>
            <a:r>
              <a:rPr lang="en-US" sz="1600"/>
              <a:t>Unity Momentum M1</a:t>
            </a:r>
          </a:p>
        </p:txBody>
      </p:sp>
      <p:grpSp>
        <p:nvGrpSpPr>
          <p:cNvPr id="12300" name="Group 33"/>
          <p:cNvGrpSpPr>
            <a:grpSpLocks/>
          </p:cNvGrpSpPr>
          <p:nvPr/>
        </p:nvGrpSpPr>
        <p:grpSpPr bwMode="auto">
          <a:xfrm>
            <a:off x="466725" y="2782888"/>
            <a:ext cx="1133475" cy="1225550"/>
            <a:chOff x="96" y="1152"/>
            <a:chExt cx="948" cy="1032"/>
          </a:xfrm>
        </p:grpSpPr>
        <p:pic>
          <p:nvPicPr>
            <p:cNvPr id="12344" name="Picture 2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" y="1152"/>
              <a:ext cx="948" cy="103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grpSp>
          <p:nvGrpSpPr>
            <p:cNvPr id="12345" name="Group 28"/>
            <p:cNvGrpSpPr>
              <a:grpSpLocks/>
            </p:cNvGrpSpPr>
            <p:nvPr/>
          </p:nvGrpSpPr>
          <p:grpSpPr bwMode="auto">
            <a:xfrm>
              <a:off x="288" y="1268"/>
              <a:ext cx="624" cy="248"/>
              <a:chOff x="432" y="1268"/>
              <a:chExt cx="624" cy="248"/>
            </a:xfrm>
          </p:grpSpPr>
          <p:pic>
            <p:nvPicPr>
              <p:cNvPr id="12346" name="Picture 29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432" y="1268"/>
                <a:ext cx="225" cy="240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</p:pic>
          <p:pic>
            <p:nvPicPr>
              <p:cNvPr id="12347" name="Picture 30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720" y="1281"/>
                <a:ext cx="336" cy="23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2301" name="Picture 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5100" y="278923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2302" name="Text Box 37"/>
          <p:cNvSpPr txBox="1">
            <a:spLocks noChangeArrowheads="1"/>
          </p:cNvSpPr>
          <p:nvPr/>
        </p:nvSpPr>
        <p:spPr bwMode="auto">
          <a:xfrm>
            <a:off x="7950200" y="2871788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2303" name="Line 38"/>
          <p:cNvSpPr>
            <a:spLocks noChangeShapeType="1"/>
          </p:cNvSpPr>
          <p:nvPr/>
        </p:nvSpPr>
        <p:spPr bwMode="auto">
          <a:xfrm>
            <a:off x="7494588" y="2560638"/>
            <a:ext cx="53816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04" name="Line 39"/>
          <p:cNvSpPr>
            <a:spLocks noChangeShapeType="1"/>
          </p:cNvSpPr>
          <p:nvPr/>
        </p:nvSpPr>
        <p:spPr bwMode="auto">
          <a:xfrm rot="-5400000">
            <a:off x="7919243" y="2675732"/>
            <a:ext cx="22701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05" name="Line 40"/>
          <p:cNvSpPr>
            <a:spLocks noChangeShapeType="1"/>
          </p:cNvSpPr>
          <p:nvPr/>
        </p:nvSpPr>
        <p:spPr bwMode="auto">
          <a:xfrm rot="-5400000">
            <a:off x="7363619" y="2696369"/>
            <a:ext cx="27146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06" name="Text Box 41"/>
          <p:cNvSpPr txBox="1">
            <a:spLocks noChangeArrowheads="1"/>
          </p:cNvSpPr>
          <p:nvPr/>
        </p:nvSpPr>
        <p:spPr bwMode="auto">
          <a:xfrm>
            <a:off x="152400" y="4008438"/>
            <a:ext cx="1752600" cy="3794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1, Stand Alone CPU &amp; IO Base</a:t>
            </a:r>
          </a:p>
        </p:txBody>
      </p:sp>
      <p:grpSp>
        <p:nvGrpSpPr>
          <p:cNvPr id="12307" name="Group 46"/>
          <p:cNvGrpSpPr>
            <a:grpSpLocks/>
          </p:cNvGrpSpPr>
          <p:nvPr/>
        </p:nvGrpSpPr>
        <p:grpSpPr bwMode="auto">
          <a:xfrm>
            <a:off x="2514600" y="2667000"/>
            <a:ext cx="2200275" cy="1339850"/>
            <a:chOff x="912" y="2352"/>
            <a:chExt cx="1386" cy="844"/>
          </a:xfrm>
        </p:grpSpPr>
        <p:pic>
          <p:nvPicPr>
            <p:cNvPr id="12340" name="Picture 4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960" y="2352"/>
              <a:ext cx="1296" cy="84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sp>
          <p:nvSpPr>
            <p:cNvPr id="12341" name="Rectangle 43"/>
            <p:cNvSpPr>
              <a:spLocks noChangeArrowheads="1"/>
            </p:cNvSpPr>
            <p:nvPr/>
          </p:nvSpPr>
          <p:spPr bwMode="auto">
            <a:xfrm>
              <a:off x="912" y="2352"/>
              <a:ext cx="279" cy="84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2342" name="Rectangle 44"/>
            <p:cNvSpPr>
              <a:spLocks noChangeArrowheads="1"/>
            </p:cNvSpPr>
            <p:nvPr/>
          </p:nvSpPr>
          <p:spPr bwMode="auto">
            <a:xfrm>
              <a:off x="1485" y="2400"/>
              <a:ext cx="339" cy="102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2343" name="Rectangle 45"/>
            <p:cNvSpPr>
              <a:spLocks noChangeArrowheads="1"/>
            </p:cNvSpPr>
            <p:nvPr/>
          </p:nvSpPr>
          <p:spPr bwMode="auto">
            <a:xfrm>
              <a:off x="1959" y="2499"/>
              <a:ext cx="339" cy="120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2308" name="Text Box 47"/>
          <p:cNvSpPr txBox="1">
            <a:spLocks noChangeArrowheads="1"/>
          </p:cNvSpPr>
          <p:nvPr/>
        </p:nvSpPr>
        <p:spPr bwMode="auto">
          <a:xfrm>
            <a:off x="2667000" y="2438400"/>
            <a:ext cx="21336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Remove Option Adapter</a:t>
            </a:r>
          </a:p>
        </p:txBody>
      </p:sp>
      <p:sp>
        <p:nvSpPr>
          <p:cNvPr id="12309" name="Line 48"/>
          <p:cNvSpPr>
            <a:spLocks noChangeShapeType="1"/>
          </p:cNvSpPr>
          <p:nvPr/>
        </p:nvSpPr>
        <p:spPr bwMode="auto">
          <a:xfrm rot="5400000">
            <a:off x="3779043" y="2786857"/>
            <a:ext cx="2143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10" name="Text Box 51"/>
          <p:cNvSpPr txBox="1">
            <a:spLocks noChangeArrowheads="1"/>
          </p:cNvSpPr>
          <p:nvPr/>
        </p:nvSpPr>
        <p:spPr bwMode="auto">
          <a:xfrm>
            <a:off x="5638800" y="4048125"/>
            <a:ext cx="2971800" cy="379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3. Stand Alone CPU with up to 64 IO Bus Slaves (M1 may have JNN)</a:t>
            </a:r>
          </a:p>
        </p:txBody>
      </p:sp>
      <p:sp>
        <p:nvSpPr>
          <p:cNvPr id="12311" name="Text Box 52"/>
          <p:cNvSpPr txBox="1">
            <a:spLocks noChangeArrowheads="1"/>
          </p:cNvSpPr>
          <p:nvPr/>
        </p:nvSpPr>
        <p:spPr bwMode="auto">
          <a:xfrm>
            <a:off x="2133600" y="4029075"/>
            <a:ext cx="3048000" cy="379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2, Standalone CPU with JNN Option Adapter for clock, battery and RS485</a:t>
            </a:r>
          </a:p>
        </p:txBody>
      </p:sp>
      <p:sp>
        <p:nvSpPr>
          <p:cNvPr id="12312" name="Text Box 53"/>
          <p:cNvSpPr txBox="1">
            <a:spLocks noChangeArrowheads="1"/>
          </p:cNvSpPr>
          <p:nvPr/>
        </p:nvSpPr>
        <p:spPr bwMode="auto">
          <a:xfrm>
            <a:off x="1828800" y="6010275"/>
            <a:ext cx="2438400" cy="379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Replace existing M1 Top Hat CPU with Unity M1 Top Hat</a:t>
            </a:r>
          </a:p>
        </p:txBody>
      </p:sp>
      <p:pic>
        <p:nvPicPr>
          <p:cNvPr id="12313" name="Picture 5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3675" y="4851400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2314" name="Text Box 56"/>
          <p:cNvSpPr txBox="1">
            <a:spLocks noChangeArrowheads="1"/>
          </p:cNvSpPr>
          <p:nvPr/>
        </p:nvSpPr>
        <p:spPr bwMode="auto">
          <a:xfrm>
            <a:off x="6708775" y="4933950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2315" name="Line 57"/>
          <p:cNvSpPr>
            <a:spLocks noChangeShapeType="1"/>
          </p:cNvSpPr>
          <p:nvPr/>
        </p:nvSpPr>
        <p:spPr bwMode="auto">
          <a:xfrm>
            <a:off x="6167438" y="4651375"/>
            <a:ext cx="657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16" name="Line 58"/>
          <p:cNvSpPr>
            <a:spLocks noChangeShapeType="1"/>
          </p:cNvSpPr>
          <p:nvPr/>
        </p:nvSpPr>
        <p:spPr bwMode="auto">
          <a:xfrm rot="-5400000">
            <a:off x="6701632" y="4766469"/>
            <a:ext cx="22701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2317" name="Picture 6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08900" y="4857750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2318" name="Text Box 64"/>
          <p:cNvSpPr txBox="1">
            <a:spLocks noChangeArrowheads="1"/>
          </p:cNvSpPr>
          <p:nvPr/>
        </p:nvSpPr>
        <p:spPr bwMode="auto">
          <a:xfrm>
            <a:off x="7874000" y="4940300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2319" name="Line 65"/>
          <p:cNvSpPr>
            <a:spLocks noChangeShapeType="1"/>
          </p:cNvSpPr>
          <p:nvPr/>
        </p:nvSpPr>
        <p:spPr bwMode="auto">
          <a:xfrm>
            <a:off x="7394575" y="4629150"/>
            <a:ext cx="5524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20" name="Line 66"/>
          <p:cNvSpPr>
            <a:spLocks noChangeShapeType="1"/>
          </p:cNvSpPr>
          <p:nvPr/>
        </p:nvSpPr>
        <p:spPr bwMode="auto">
          <a:xfrm rot="-5400000">
            <a:off x="7807325" y="4760913"/>
            <a:ext cx="29845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21" name="Line 67"/>
          <p:cNvSpPr>
            <a:spLocks noChangeShapeType="1"/>
          </p:cNvSpPr>
          <p:nvPr/>
        </p:nvSpPr>
        <p:spPr bwMode="auto">
          <a:xfrm rot="-5400000">
            <a:off x="7287418" y="4764882"/>
            <a:ext cx="2714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22" name="Text Box 71"/>
          <p:cNvSpPr txBox="1">
            <a:spLocks noChangeArrowheads="1"/>
          </p:cNvSpPr>
          <p:nvPr/>
        </p:nvSpPr>
        <p:spPr bwMode="auto">
          <a:xfrm>
            <a:off x="5048250" y="6086475"/>
            <a:ext cx="3848100" cy="4048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25000"/>
              </a:spcBef>
              <a:buClrTx/>
              <a:buFontTx/>
              <a:buNone/>
            </a:pPr>
            <a:r>
              <a:rPr lang="en-US" sz="1100"/>
              <a:t>Connect up to 32  IO Bus Slaves and serial devices</a:t>
            </a:r>
          </a:p>
          <a:p>
            <a:pPr algn="ctr">
              <a:lnSpc>
                <a:spcPct val="80000"/>
              </a:lnSpc>
              <a:spcBef>
                <a:spcPct val="25000"/>
              </a:spcBef>
              <a:buClrTx/>
              <a:buFontTx/>
              <a:buNone/>
            </a:pPr>
            <a:r>
              <a:rPr lang="en-US" sz="1100"/>
              <a:t>(JNN no longer required)</a:t>
            </a:r>
          </a:p>
        </p:txBody>
      </p:sp>
      <p:sp>
        <p:nvSpPr>
          <p:cNvPr id="12323" name="Text Box 72"/>
          <p:cNvSpPr txBox="1">
            <a:spLocks noChangeArrowheads="1"/>
          </p:cNvSpPr>
          <p:nvPr/>
        </p:nvSpPr>
        <p:spPr bwMode="auto">
          <a:xfrm>
            <a:off x="133350" y="5124450"/>
            <a:ext cx="1524000" cy="2365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>
                <a:solidFill>
                  <a:srgbClr val="3399FF"/>
                </a:solidFill>
              </a:rPr>
              <a:t>Migration to Unity</a:t>
            </a:r>
          </a:p>
        </p:txBody>
      </p:sp>
      <p:sp>
        <p:nvSpPr>
          <p:cNvPr id="12324" name="Line 73"/>
          <p:cNvSpPr>
            <a:spLocks noChangeShapeType="1"/>
          </p:cNvSpPr>
          <p:nvPr/>
        </p:nvSpPr>
        <p:spPr bwMode="auto">
          <a:xfrm>
            <a:off x="304800" y="4495800"/>
            <a:ext cx="8534400" cy="0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2325" name="Line 59"/>
          <p:cNvSpPr>
            <a:spLocks noChangeShapeType="1"/>
          </p:cNvSpPr>
          <p:nvPr/>
        </p:nvSpPr>
        <p:spPr bwMode="auto">
          <a:xfrm rot="-5400000">
            <a:off x="6143625" y="4694238"/>
            <a:ext cx="857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2326" name="Text Box 79"/>
          <p:cNvSpPr txBox="1">
            <a:spLocks noChangeArrowheads="1"/>
          </p:cNvSpPr>
          <p:nvPr/>
        </p:nvSpPr>
        <p:spPr bwMode="auto">
          <a:xfrm>
            <a:off x="1752600" y="3200400"/>
            <a:ext cx="5334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200">
                <a:solidFill>
                  <a:srgbClr val="008000"/>
                </a:solidFill>
              </a:rPr>
              <a:t>OR</a:t>
            </a:r>
          </a:p>
        </p:txBody>
      </p:sp>
      <p:pic>
        <p:nvPicPr>
          <p:cNvPr id="12327" name="Picture 8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09600" y="1495425"/>
            <a:ext cx="1588" cy="15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grpSp>
        <p:nvGrpSpPr>
          <p:cNvPr id="12329" name="Group 88"/>
          <p:cNvGrpSpPr>
            <a:grpSpLocks/>
          </p:cNvGrpSpPr>
          <p:nvPr/>
        </p:nvGrpSpPr>
        <p:grpSpPr bwMode="auto">
          <a:xfrm>
            <a:off x="5257800" y="4724400"/>
            <a:ext cx="1184275" cy="1225550"/>
            <a:chOff x="1504" y="2964"/>
            <a:chExt cx="746" cy="772"/>
          </a:xfrm>
        </p:grpSpPr>
        <p:pic>
          <p:nvPicPr>
            <p:cNvPr id="12334" name="Picture 8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6" y="2964"/>
              <a:ext cx="714" cy="77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pic>
          <p:nvPicPr>
            <p:cNvPr id="12335" name="Picture 90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504" y="2972"/>
              <a:ext cx="688" cy="30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</p:pic>
        <p:pic>
          <p:nvPicPr>
            <p:cNvPr id="510043" name="Picture 91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796" y="3036"/>
              <a:ext cx="185" cy="1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</p:pic>
      </p:grpSp>
      <p:sp>
        <p:nvSpPr>
          <p:cNvPr id="12330" name="Text Box 92"/>
          <p:cNvSpPr txBox="1">
            <a:spLocks noChangeArrowheads="1"/>
          </p:cNvSpPr>
          <p:nvPr/>
        </p:nvSpPr>
        <p:spPr bwMode="auto">
          <a:xfrm>
            <a:off x="285750" y="1447800"/>
            <a:ext cx="2286000" cy="812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57150" indent="57150">
              <a:buClrTx/>
              <a:buFontTx/>
              <a:buChar char="•"/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23% of all Momentum  non-networked</a:t>
            </a:r>
          </a:p>
          <a:p>
            <a:pPr marL="57150" indent="57150">
              <a:buClrTx/>
              <a:buFontTx/>
              <a:buChar char="•"/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63% have IO Bus Slaves connected</a:t>
            </a:r>
          </a:p>
        </p:txBody>
      </p:sp>
      <p:grpSp>
        <p:nvGrpSpPr>
          <p:cNvPr id="12331" name="Group 62"/>
          <p:cNvGrpSpPr>
            <a:grpSpLocks/>
          </p:cNvGrpSpPr>
          <p:nvPr/>
        </p:nvGrpSpPr>
        <p:grpSpPr bwMode="auto">
          <a:xfrm>
            <a:off x="3228975" y="180975"/>
            <a:ext cx="5686425" cy="2028825"/>
            <a:chOff x="3228975" y="180975"/>
            <a:chExt cx="5686425" cy="2028825"/>
          </a:xfrm>
        </p:grpSpPr>
        <p:pic>
          <p:nvPicPr>
            <p:cNvPr id="12332" name="Picture 94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228975" y="180975"/>
              <a:ext cx="5686425" cy="202882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</p:pic>
        <p:sp>
          <p:nvSpPr>
            <p:cNvPr id="12333" name="TextBox 61"/>
            <p:cNvSpPr txBox="1">
              <a:spLocks noChangeArrowheads="1"/>
            </p:cNvSpPr>
            <p:nvPr/>
          </p:nvSpPr>
          <p:spPr bwMode="auto">
            <a:xfrm>
              <a:off x="6768932" y="1704101"/>
              <a:ext cx="2072244" cy="44550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en-US" sz="900">
                  <a:solidFill>
                    <a:srgbClr val="008000"/>
                  </a:solidFill>
                </a:rPr>
                <a:t>Option Adapter not supported with most functions embedded in the CPU</a:t>
              </a:r>
            </a:p>
          </p:txBody>
        </p:sp>
      </p:grpSp>
      <p:pic>
        <p:nvPicPr>
          <p:cNvPr id="63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60803" y="4684816"/>
            <a:ext cx="1103948" cy="124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71"/>
          <p:cNvGrpSpPr>
            <a:grpSpLocks/>
          </p:cNvGrpSpPr>
          <p:nvPr/>
        </p:nvGrpSpPr>
        <p:grpSpPr bwMode="auto">
          <a:xfrm>
            <a:off x="5257800" y="4724400"/>
            <a:ext cx="1184275" cy="1225550"/>
            <a:chOff x="1504" y="2964"/>
            <a:chExt cx="746" cy="772"/>
          </a:xfrm>
        </p:grpSpPr>
        <p:pic>
          <p:nvPicPr>
            <p:cNvPr id="13370" name="Picture 7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536" y="2964"/>
              <a:ext cx="714" cy="77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pic>
          <p:nvPicPr>
            <p:cNvPr id="13371" name="Picture 7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504" y="2972"/>
              <a:ext cx="688" cy="302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</p:pic>
        <p:pic>
          <p:nvPicPr>
            <p:cNvPr id="512074" name="Picture 74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796" y="3036"/>
              <a:ext cx="185" cy="186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</p:pic>
      </p:grp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0"/>
            <a:ext cx="4267200" cy="685800"/>
          </a:xfrm>
        </p:spPr>
        <p:txBody>
          <a:bodyPr/>
          <a:lstStyle/>
          <a:p>
            <a:r>
              <a:rPr lang="en-US" altLang="zh-CN" sz="2400" b="1" smtClean="0">
                <a:ea typeface="宋体" pitchFamily="2" charset="-122"/>
              </a:rPr>
              <a:t>M1E Modernization</a:t>
            </a:r>
          </a:p>
        </p:txBody>
      </p:sp>
      <p:sp>
        <p:nvSpPr>
          <p:cNvPr id="13316" name="Line 3"/>
          <p:cNvSpPr>
            <a:spLocks noChangeShapeType="1"/>
          </p:cNvSpPr>
          <p:nvPr/>
        </p:nvSpPr>
        <p:spPr bwMode="auto">
          <a:xfrm>
            <a:off x="1676400" y="5278438"/>
            <a:ext cx="609600" cy="0"/>
          </a:xfrm>
          <a:prstGeom prst="line">
            <a:avLst/>
          </a:prstGeom>
          <a:noFill/>
          <a:ln w="76200">
            <a:solidFill>
              <a:srgbClr val="0099CC"/>
            </a:solidFill>
            <a:round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331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46700" y="268763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pic>
        <p:nvPicPr>
          <p:cNvPr id="1331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9875" y="285908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3319" name="Text Box 6"/>
          <p:cNvSpPr txBox="1">
            <a:spLocks noChangeArrowheads="1"/>
          </p:cNvSpPr>
          <p:nvPr/>
        </p:nvSpPr>
        <p:spPr bwMode="auto">
          <a:xfrm>
            <a:off x="6784975" y="2941638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3320" name="Line 7"/>
          <p:cNvSpPr>
            <a:spLocks noChangeShapeType="1"/>
          </p:cNvSpPr>
          <p:nvPr/>
        </p:nvSpPr>
        <p:spPr bwMode="auto">
          <a:xfrm>
            <a:off x="6243638" y="2659063"/>
            <a:ext cx="6572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21" name="Line 8"/>
          <p:cNvSpPr>
            <a:spLocks noChangeShapeType="1"/>
          </p:cNvSpPr>
          <p:nvPr/>
        </p:nvSpPr>
        <p:spPr bwMode="auto">
          <a:xfrm rot="-5400000">
            <a:off x="6777831" y="2774157"/>
            <a:ext cx="22701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22" name="Line 9"/>
          <p:cNvSpPr>
            <a:spLocks noChangeShapeType="1"/>
          </p:cNvSpPr>
          <p:nvPr/>
        </p:nvSpPr>
        <p:spPr bwMode="auto">
          <a:xfrm rot="-5400000">
            <a:off x="6219825" y="2701926"/>
            <a:ext cx="857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grpSp>
        <p:nvGrpSpPr>
          <p:cNvPr id="13323" name="Group 10"/>
          <p:cNvGrpSpPr>
            <a:grpSpLocks/>
          </p:cNvGrpSpPr>
          <p:nvPr/>
        </p:nvGrpSpPr>
        <p:grpSpPr bwMode="auto">
          <a:xfrm>
            <a:off x="5583238" y="2816225"/>
            <a:ext cx="742950" cy="293688"/>
            <a:chOff x="432" y="1268"/>
            <a:chExt cx="624" cy="248"/>
          </a:xfrm>
        </p:grpSpPr>
        <p:pic>
          <p:nvPicPr>
            <p:cNvPr id="13368" name="Picture 11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32" y="1268"/>
              <a:ext cx="225" cy="240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pic>
          <p:nvPicPr>
            <p:cNvPr id="13369" name="Picture 12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720" y="1281"/>
              <a:ext cx="336" cy="235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</p:grpSp>
      <p:sp>
        <p:nvSpPr>
          <p:cNvPr id="13324" name="Text Box 13"/>
          <p:cNvSpPr txBox="1">
            <a:spLocks noChangeArrowheads="1"/>
          </p:cNvSpPr>
          <p:nvPr/>
        </p:nvSpPr>
        <p:spPr bwMode="auto">
          <a:xfrm>
            <a:off x="228600" y="762000"/>
            <a:ext cx="3048000" cy="8016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buClrTx/>
              <a:buFontTx/>
              <a:buNone/>
            </a:pPr>
            <a:r>
              <a:rPr lang="en-US" sz="1600"/>
              <a:t>Ethernet Networked </a:t>
            </a:r>
          </a:p>
          <a:p>
            <a:pPr>
              <a:lnSpc>
                <a:spcPct val="70000"/>
              </a:lnSpc>
              <a:spcBef>
                <a:spcPct val="30000"/>
              </a:spcBef>
              <a:buClrTx/>
              <a:buFontTx/>
              <a:buNone/>
            </a:pPr>
            <a:r>
              <a:rPr lang="en-US" sz="1600"/>
              <a:t>Unity Momentum M1E</a:t>
            </a:r>
          </a:p>
          <a:p>
            <a:pPr>
              <a:lnSpc>
                <a:spcPct val="70000"/>
              </a:lnSpc>
              <a:buClrTx/>
              <a:buFontTx/>
              <a:buNone/>
            </a:pPr>
            <a:endParaRPr lang="en-US" sz="1600"/>
          </a:p>
        </p:txBody>
      </p:sp>
      <p:grpSp>
        <p:nvGrpSpPr>
          <p:cNvPr id="13325" name="Group 14"/>
          <p:cNvGrpSpPr>
            <a:grpSpLocks/>
          </p:cNvGrpSpPr>
          <p:nvPr/>
        </p:nvGrpSpPr>
        <p:grpSpPr bwMode="auto">
          <a:xfrm>
            <a:off x="466725" y="2859088"/>
            <a:ext cx="1133475" cy="1225550"/>
            <a:chOff x="96" y="1152"/>
            <a:chExt cx="948" cy="1032"/>
          </a:xfrm>
        </p:grpSpPr>
        <p:pic>
          <p:nvPicPr>
            <p:cNvPr id="13364" name="Picture 1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96" y="1152"/>
              <a:ext cx="948" cy="1032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grpSp>
          <p:nvGrpSpPr>
            <p:cNvPr id="13365" name="Group 16"/>
            <p:cNvGrpSpPr>
              <a:grpSpLocks/>
            </p:cNvGrpSpPr>
            <p:nvPr/>
          </p:nvGrpSpPr>
          <p:grpSpPr bwMode="auto">
            <a:xfrm>
              <a:off x="288" y="1268"/>
              <a:ext cx="624" cy="248"/>
              <a:chOff x="432" y="1268"/>
              <a:chExt cx="624" cy="248"/>
            </a:xfrm>
          </p:grpSpPr>
          <p:pic>
            <p:nvPicPr>
              <p:cNvPr id="13366" name="Picture 17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32" y="1268"/>
                <a:ext cx="225" cy="240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</p:pic>
          <p:pic>
            <p:nvPicPr>
              <p:cNvPr id="13367" name="Picture 18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720" y="1281"/>
                <a:ext cx="336" cy="235"/>
              </a:xfrm>
              <a:prstGeom prst="rect">
                <a:avLst/>
              </a:prstGeom>
              <a:noFill/>
              <a:ln w="28575" algn="ctr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3326" name="Picture 2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5100" y="286543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3327" name="Text Box 23"/>
          <p:cNvSpPr txBox="1">
            <a:spLocks noChangeArrowheads="1"/>
          </p:cNvSpPr>
          <p:nvPr/>
        </p:nvSpPr>
        <p:spPr bwMode="auto">
          <a:xfrm>
            <a:off x="7950200" y="2947988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3328" name="Line 24"/>
          <p:cNvSpPr>
            <a:spLocks noChangeShapeType="1"/>
          </p:cNvSpPr>
          <p:nvPr/>
        </p:nvSpPr>
        <p:spPr bwMode="auto">
          <a:xfrm>
            <a:off x="7494588" y="2636838"/>
            <a:ext cx="53816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29" name="Line 25"/>
          <p:cNvSpPr>
            <a:spLocks noChangeShapeType="1"/>
          </p:cNvSpPr>
          <p:nvPr/>
        </p:nvSpPr>
        <p:spPr bwMode="auto">
          <a:xfrm rot="-5400000">
            <a:off x="7919243" y="2751932"/>
            <a:ext cx="22701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30" name="Line 26"/>
          <p:cNvSpPr>
            <a:spLocks noChangeShapeType="1"/>
          </p:cNvSpPr>
          <p:nvPr/>
        </p:nvSpPr>
        <p:spPr bwMode="auto">
          <a:xfrm rot="-5400000">
            <a:off x="7363619" y="2772569"/>
            <a:ext cx="27146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31" name="Text Box 27"/>
          <p:cNvSpPr txBox="1">
            <a:spLocks noChangeArrowheads="1"/>
          </p:cNvSpPr>
          <p:nvPr/>
        </p:nvSpPr>
        <p:spPr bwMode="auto">
          <a:xfrm>
            <a:off x="66675" y="4076700"/>
            <a:ext cx="1905000" cy="379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1, Ethernet Networked M1E &amp; IO Base</a:t>
            </a:r>
          </a:p>
        </p:txBody>
      </p:sp>
      <p:grpSp>
        <p:nvGrpSpPr>
          <p:cNvPr id="13332" name="Group 28"/>
          <p:cNvGrpSpPr>
            <a:grpSpLocks/>
          </p:cNvGrpSpPr>
          <p:nvPr/>
        </p:nvGrpSpPr>
        <p:grpSpPr bwMode="auto">
          <a:xfrm>
            <a:off x="2514600" y="2743200"/>
            <a:ext cx="2200275" cy="1339850"/>
            <a:chOff x="912" y="2352"/>
            <a:chExt cx="1386" cy="844"/>
          </a:xfrm>
        </p:grpSpPr>
        <p:pic>
          <p:nvPicPr>
            <p:cNvPr id="13360" name="Picture 29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960" y="2352"/>
              <a:ext cx="1296" cy="84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</p:pic>
        <p:sp>
          <p:nvSpPr>
            <p:cNvPr id="13361" name="Rectangle 30"/>
            <p:cNvSpPr>
              <a:spLocks noChangeArrowheads="1"/>
            </p:cNvSpPr>
            <p:nvPr/>
          </p:nvSpPr>
          <p:spPr bwMode="auto">
            <a:xfrm>
              <a:off x="912" y="2352"/>
              <a:ext cx="279" cy="84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</p:spPr>
          <p:txBody>
            <a:bodyPr wrap="none" lIns="0" tIns="0" rIns="0" b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3362" name="Rectangle 31"/>
            <p:cNvSpPr>
              <a:spLocks noChangeArrowheads="1"/>
            </p:cNvSpPr>
            <p:nvPr/>
          </p:nvSpPr>
          <p:spPr bwMode="auto">
            <a:xfrm>
              <a:off x="1485" y="2400"/>
              <a:ext cx="339" cy="102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en-US"/>
            </a:p>
          </p:txBody>
        </p:sp>
        <p:sp>
          <p:nvSpPr>
            <p:cNvPr id="13363" name="Rectangle 32"/>
            <p:cNvSpPr>
              <a:spLocks noChangeArrowheads="1"/>
            </p:cNvSpPr>
            <p:nvPr/>
          </p:nvSpPr>
          <p:spPr bwMode="auto">
            <a:xfrm>
              <a:off x="1959" y="2499"/>
              <a:ext cx="339" cy="120"/>
            </a:xfrm>
            <a:prstGeom prst="rect">
              <a:avLst/>
            </a:prstGeom>
            <a:solidFill>
              <a:schemeClr val="bg1"/>
            </a:solidFill>
            <a:ln w="12700" algn="ctr">
              <a:noFill/>
              <a:miter lim="800000"/>
              <a:headEnd/>
              <a:tailEnd/>
            </a:ln>
          </p:spPr>
          <p:txBody>
            <a:bodyPr lIns="0" tIns="0" rIns="0" bIns="0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13333" name="Line 34"/>
          <p:cNvSpPr>
            <a:spLocks noChangeShapeType="1"/>
          </p:cNvSpPr>
          <p:nvPr/>
        </p:nvSpPr>
        <p:spPr bwMode="auto">
          <a:xfrm rot="5400000">
            <a:off x="3779043" y="2910682"/>
            <a:ext cx="2143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34" name="Text Box 35"/>
          <p:cNvSpPr txBox="1">
            <a:spLocks noChangeArrowheads="1"/>
          </p:cNvSpPr>
          <p:nvPr/>
        </p:nvSpPr>
        <p:spPr bwMode="auto">
          <a:xfrm>
            <a:off x="5638800" y="4114800"/>
            <a:ext cx="3124200" cy="379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3. Ethernet Networked M1E with up to 64 IO Bus Slaves (M1E may have JNN)</a:t>
            </a:r>
          </a:p>
        </p:txBody>
      </p:sp>
      <p:sp>
        <p:nvSpPr>
          <p:cNvPr id="13335" name="Text Box 36"/>
          <p:cNvSpPr txBox="1">
            <a:spLocks noChangeArrowheads="1"/>
          </p:cNvSpPr>
          <p:nvPr/>
        </p:nvSpPr>
        <p:spPr bwMode="auto">
          <a:xfrm>
            <a:off x="1905000" y="4095750"/>
            <a:ext cx="3505200" cy="3794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2, Ethernet Networked  M1E with JNN Option Adapter for clock, battery and RS485</a:t>
            </a:r>
          </a:p>
        </p:txBody>
      </p:sp>
      <p:sp>
        <p:nvSpPr>
          <p:cNvPr id="13336" name="Text Box 37"/>
          <p:cNvSpPr txBox="1">
            <a:spLocks noChangeArrowheads="1"/>
          </p:cNvSpPr>
          <p:nvPr/>
        </p:nvSpPr>
        <p:spPr bwMode="auto">
          <a:xfrm>
            <a:off x="1828800" y="5973763"/>
            <a:ext cx="2438400" cy="3794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Replace existing M1E Top Hat CPU with Unity M1E Top Hat</a:t>
            </a:r>
          </a:p>
        </p:txBody>
      </p:sp>
      <p:pic>
        <p:nvPicPr>
          <p:cNvPr id="13337" name="Picture 3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67475" y="489108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3338" name="Text Box 39"/>
          <p:cNvSpPr txBox="1">
            <a:spLocks noChangeArrowheads="1"/>
          </p:cNvSpPr>
          <p:nvPr/>
        </p:nvSpPr>
        <p:spPr bwMode="auto">
          <a:xfrm>
            <a:off x="6632575" y="4973638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3339" name="Line 40"/>
          <p:cNvSpPr>
            <a:spLocks noChangeShapeType="1"/>
          </p:cNvSpPr>
          <p:nvPr/>
        </p:nvSpPr>
        <p:spPr bwMode="auto">
          <a:xfrm>
            <a:off x="6243638" y="4691063"/>
            <a:ext cx="495300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40" name="Line 41"/>
          <p:cNvSpPr>
            <a:spLocks noChangeShapeType="1"/>
          </p:cNvSpPr>
          <p:nvPr/>
        </p:nvSpPr>
        <p:spPr bwMode="auto">
          <a:xfrm rot="-5400000">
            <a:off x="6625431" y="4806157"/>
            <a:ext cx="22701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pic>
        <p:nvPicPr>
          <p:cNvPr id="13341" name="Picture 4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2700" y="4897438"/>
            <a:ext cx="1130300" cy="122555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</p:pic>
      <p:sp>
        <p:nvSpPr>
          <p:cNvPr id="13342" name="Text Box 44"/>
          <p:cNvSpPr txBox="1">
            <a:spLocks noChangeArrowheads="1"/>
          </p:cNvSpPr>
          <p:nvPr/>
        </p:nvSpPr>
        <p:spPr bwMode="auto">
          <a:xfrm>
            <a:off x="7797800" y="4979988"/>
            <a:ext cx="804863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000">
                <a:solidFill>
                  <a:srgbClr val="0066FF"/>
                </a:solidFill>
              </a:rPr>
              <a:t>IO Bus Slave</a:t>
            </a:r>
          </a:p>
        </p:txBody>
      </p:sp>
      <p:sp>
        <p:nvSpPr>
          <p:cNvPr id="13343" name="Line 45"/>
          <p:cNvSpPr>
            <a:spLocks noChangeShapeType="1"/>
          </p:cNvSpPr>
          <p:nvPr/>
        </p:nvSpPr>
        <p:spPr bwMode="auto">
          <a:xfrm>
            <a:off x="7267575" y="4668838"/>
            <a:ext cx="53816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44" name="Line 46"/>
          <p:cNvSpPr>
            <a:spLocks noChangeShapeType="1"/>
          </p:cNvSpPr>
          <p:nvPr/>
        </p:nvSpPr>
        <p:spPr bwMode="auto">
          <a:xfrm rot="-5400000">
            <a:off x="7690643" y="4783932"/>
            <a:ext cx="227013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45" name="Line 47"/>
          <p:cNvSpPr>
            <a:spLocks noChangeShapeType="1"/>
          </p:cNvSpPr>
          <p:nvPr/>
        </p:nvSpPr>
        <p:spPr bwMode="auto">
          <a:xfrm rot="-5400000">
            <a:off x="7135019" y="4804569"/>
            <a:ext cx="271462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46" name="Text Box 51"/>
          <p:cNvSpPr txBox="1">
            <a:spLocks noChangeArrowheads="1"/>
          </p:cNvSpPr>
          <p:nvPr/>
        </p:nvSpPr>
        <p:spPr bwMode="auto">
          <a:xfrm>
            <a:off x="5257800" y="6116638"/>
            <a:ext cx="3505200" cy="4143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25000"/>
              </a:spcBef>
              <a:buClrTx/>
              <a:buFontTx/>
              <a:buNone/>
            </a:pPr>
            <a:r>
              <a:rPr lang="en-US" sz="1100"/>
              <a:t>Connect to IO Bus Slaves with existing cable</a:t>
            </a:r>
          </a:p>
          <a:p>
            <a:pPr algn="ctr">
              <a:lnSpc>
                <a:spcPct val="80000"/>
              </a:lnSpc>
              <a:spcBef>
                <a:spcPct val="25000"/>
              </a:spcBef>
              <a:buClrTx/>
              <a:buFontTx/>
              <a:buNone/>
            </a:pPr>
            <a:r>
              <a:rPr lang="en-US" sz="1100"/>
              <a:t>(JNN no longer required)</a:t>
            </a:r>
          </a:p>
        </p:txBody>
      </p:sp>
      <p:sp>
        <p:nvSpPr>
          <p:cNvPr id="13347" name="Text Box 52"/>
          <p:cNvSpPr txBox="1">
            <a:spLocks noChangeArrowheads="1"/>
          </p:cNvSpPr>
          <p:nvPr/>
        </p:nvSpPr>
        <p:spPr bwMode="auto">
          <a:xfrm>
            <a:off x="228600" y="5145088"/>
            <a:ext cx="1524000" cy="23653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>
                <a:solidFill>
                  <a:srgbClr val="3399FF"/>
                </a:solidFill>
              </a:rPr>
              <a:t>Migration to Unity</a:t>
            </a:r>
          </a:p>
        </p:txBody>
      </p:sp>
      <p:sp>
        <p:nvSpPr>
          <p:cNvPr id="13348" name="Line 53"/>
          <p:cNvSpPr>
            <a:spLocks noChangeShapeType="1"/>
          </p:cNvSpPr>
          <p:nvPr/>
        </p:nvSpPr>
        <p:spPr bwMode="auto">
          <a:xfrm>
            <a:off x="304800" y="4572000"/>
            <a:ext cx="8534400" cy="0"/>
          </a:xfrm>
          <a:prstGeom prst="line">
            <a:avLst/>
          </a:prstGeom>
          <a:noFill/>
          <a:ln w="12700">
            <a:solidFill>
              <a:srgbClr val="008000"/>
            </a:solidFill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en-US"/>
          </a:p>
        </p:txBody>
      </p:sp>
      <p:sp>
        <p:nvSpPr>
          <p:cNvPr id="13349" name="Line 42"/>
          <p:cNvSpPr>
            <a:spLocks noChangeShapeType="1"/>
          </p:cNvSpPr>
          <p:nvPr/>
        </p:nvSpPr>
        <p:spPr bwMode="auto">
          <a:xfrm rot="-5400000">
            <a:off x="6219825" y="4733926"/>
            <a:ext cx="85725" cy="0"/>
          </a:xfrm>
          <a:prstGeom prst="line">
            <a:avLst/>
          </a:prstGeom>
          <a:noFill/>
          <a:ln w="28575">
            <a:solidFill>
              <a:srgbClr val="0066FF"/>
            </a:solidFill>
            <a:round/>
            <a:headEnd/>
            <a:tailEnd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13350" name="Text Box 57"/>
          <p:cNvSpPr txBox="1">
            <a:spLocks noChangeArrowheads="1"/>
          </p:cNvSpPr>
          <p:nvPr/>
        </p:nvSpPr>
        <p:spPr bwMode="auto">
          <a:xfrm>
            <a:off x="1752600" y="3276600"/>
            <a:ext cx="533400" cy="2746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200">
                <a:solidFill>
                  <a:srgbClr val="008000"/>
                </a:solidFill>
              </a:rPr>
              <a:t>OR</a:t>
            </a:r>
          </a:p>
        </p:txBody>
      </p:sp>
      <p:pic>
        <p:nvPicPr>
          <p:cNvPr id="13352" name="Picture 75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09600" y="1495425"/>
            <a:ext cx="1588" cy="158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3354" name="Text Box 76"/>
          <p:cNvSpPr txBox="1">
            <a:spLocks noChangeArrowheads="1"/>
          </p:cNvSpPr>
          <p:nvPr/>
        </p:nvSpPr>
        <p:spPr bwMode="auto">
          <a:xfrm>
            <a:off x="219075" y="1485900"/>
            <a:ext cx="2286000" cy="812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57150" indent="57150">
              <a:buClrTx/>
              <a:buFontTx/>
              <a:buChar char="•"/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77% of all Momentum is networked</a:t>
            </a:r>
          </a:p>
          <a:p>
            <a:pPr marL="57150" indent="57150">
              <a:buClrTx/>
              <a:buFontTx/>
              <a:buChar char="•"/>
              <a:defRPr/>
            </a:pP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41% of those are networked on Ethernet</a:t>
            </a:r>
          </a:p>
        </p:txBody>
      </p:sp>
      <p:sp>
        <p:nvSpPr>
          <p:cNvPr id="2" name="Text Box 47"/>
          <p:cNvSpPr txBox="1">
            <a:spLocks noChangeArrowheads="1"/>
          </p:cNvSpPr>
          <p:nvPr/>
        </p:nvSpPr>
        <p:spPr bwMode="auto">
          <a:xfrm>
            <a:off x="2743200" y="2552700"/>
            <a:ext cx="2133600" cy="244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100"/>
              <a:t>Remove Option Adapter</a:t>
            </a:r>
          </a:p>
        </p:txBody>
      </p:sp>
      <p:pic>
        <p:nvPicPr>
          <p:cNvPr id="13355" name="Picture 78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76600" y="152400"/>
            <a:ext cx="5676900" cy="22002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sp>
        <p:nvSpPr>
          <p:cNvPr id="13356" name="TextBox 61"/>
          <p:cNvSpPr txBox="1">
            <a:spLocks noChangeArrowheads="1"/>
          </p:cNvSpPr>
          <p:nvPr/>
        </p:nvSpPr>
        <p:spPr bwMode="auto">
          <a:xfrm>
            <a:off x="6823075" y="1852613"/>
            <a:ext cx="2071688" cy="44608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en-US" sz="900">
                <a:solidFill>
                  <a:srgbClr val="008000"/>
                </a:solidFill>
              </a:rPr>
              <a:t>Option Adapter not supported with most functions embedded in the CPU</a:t>
            </a:r>
          </a:p>
        </p:txBody>
      </p:sp>
      <p:pic>
        <p:nvPicPr>
          <p:cNvPr id="61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492629" y="4732316"/>
            <a:ext cx="1090878" cy="1222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8_EN">
  <a:themeElements>
    <a:clrScheme name="PPT08_EN 2">
      <a:dk1>
        <a:srgbClr val="000000"/>
      </a:dk1>
      <a:lt1>
        <a:srgbClr val="FFFFFF"/>
      </a:lt1>
      <a:dk2>
        <a:srgbClr val="000000"/>
      </a:dk2>
      <a:lt2>
        <a:srgbClr val="626469"/>
      </a:lt2>
      <a:accent1>
        <a:srgbClr val="009530"/>
      </a:accent1>
      <a:accent2>
        <a:srgbClr val="B10043"/>
      </a:accent2>
      <a:accent3>
        <a:srgbClr val="FFFFFF"/>
      </a:accent3>
      <a:accent4>
        <a:srgbClr val="000000"/>
      </a:accent4>
      <a:accent5>
        <a:srgbClr val="AAC8AD"/>
      </a:accent5>
      <a:accent6>
        <a:srgbClr val="A0003C"/>
      </a:accent6>
      <a:hlink>
        <a:srgbClr val="42B4E6"/>
      </a:hlink>
      <a:folHlink>
        <a:srgbClr val="4FA600"/>
      </a:folHlink>
    </a:clrScheme>
    <a:fontScheme name="PPT08_E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18000" bIns="10800" numCol="1" anchor="t" anchorCtr="0" compatLnSpc="1">
        <a:prstTxWarp prst="textNoShape">
          <a:avLst/>
        </a:prstTxWarp>
      </a:bodyPr>
      <a:lstStyle>
        <a:defPPr marL="628650" marR="0" indent="-17145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 typeface="Arial" charset="0"/>
          <a:buChar char="●"/>
          <a:tabLst/>
          <a:defRPr kumimoji="0" lang="zh-CN" altLang="en-US" sz="14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0" tIns="0" rIns="18000" bIns="10800" numCol="1" anchor="t" anchorCtr="0" compatLnSpc="1">
        <a:prstTxWarp prst="textNoShape">
          <a:avLst/>
        </a:prstTxWarp>
      </a:bodyPr>
      <a:lstStyle>
        <a:defPPr marL="628650" marR="0" indent="-171450" algn="l" defTabSz="914400" rtl="0" eaLnBrk="1" fontAlgn="base" latinLnBrk="0" hangingPunct="1">
          <a:lnSpc>
            <a:spcPct val="85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 typeface="Arial" charset="0"/>
          <a:buChar char="●"/>
          <a:tabLst/>
          <a:defRPr kumimoji="0" lang="zh-CN" altLang="en-US" sz="1400" b="1" i="0" u="none" strike="noStrike" cap="none" normalizeH="0" baseline="0" smtClean="0">
            <a:ln>
              <a:noFill/>
            </a:ln>
            <a:solidFill>
              <a:schemeClr val="bg2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PPT08_EN 1">
        <a:dk1>
          <a:srgbClr val="FFFFFF"/>
        </a:dk1>
        <a:lt1>
          <a:srgbClr val="FFFFFF"/>
        </a:lt1>
        <a:dk2>
          <a:srgbClr val="B10043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D5AAB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9FA0A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08_EN 2">
        <a:dk1>
          <a:srgbClr val="000000"/>
        </a:dk1>
        <a:lt1>
          <a:srgbClr val="FFFFFF"/>
        </a:lt1>
        <a:dk2>
          <a:srgbClr val="000000"/>
        </a:dk2>
        <a:lt2>
          <a:srgbClr val="626469"/>
        </a:lt2>
        <a:accent1>
          <a:srgbClr val="009530"/>
        </a:accent1>
        <a:accent2>
          <a:srgbClr val="B10043"/>
        </a:accent2>
        <a:accent3>
          <a:srgbClr val="FFFFFF"/>
        </a:accent3>
        <a:accent4>
          <a:srgbClr val="000000"/>
        </a:accent4>
        <a:accent5>
          <a:srgbClr val="AAC8AD"/>
        </a:accent5>
        <a:accent6>
          <a:srgbClr val="A0003C"/>
        </a:accent6>
        <a:hlink>
          <a:srgbClr val="42B4E6"/>
        </a:hlink>
        <a:folHlink>
          <a:srgbClr val="4FA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PT08_EN 3">
        <a:dk1>
          <a:srgbClr val="FFFFFF"/>
        </a:dk1>
        <a:lt1>
          <a:srgbClr val="FFFFFF"/>
        </a:lt1>
        <a:dk2>
          <a:srgbClr val="42B4E6"/>
        </a:dk2>
        <a:lt2>
          <a:srgbClr val="FFFFFF"/>
        </a:lt2>
        <a:accent1>
          <a:srgbClr val="FFFFFF"/>
        </a:accent1>
        <a:accent2>
          <a:srgbClr val="B10043"/>
        </a:accent2>
        <a:accent3>
          <a:srgbClr val="B0D6F0"/>
        </a:accent3>
        <a:accent4>
          <a:srgbClr val="DADADA"/>
        </a:accent4>
        <a:accent5>
          <a:srgbClr val="FFFFFF"/>
        </a:accent5>
        <a:accent6>
          <a:srgbClr val="A0003C"/>
        </a:accent6>
        <a:hlink>
          <a:srgbClr val="42B4E6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08_EN 4">
        <a:dk1>
          <a:srgbClr val="FFFFFF"/>
        </a:dk1>
        <a:lt1>
          <a:srgbClr val="FFFFFF"/>
        </a:lt1>
        <a:dk2>
          <a:srgbClr val="4FA60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B2D0AA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PT08_EN 5">
        <a:dk1>
          <a:srgbClr val="FFFFFF"/>
        </a:dk1>
        <a:lt1>
          <a:srgbClr val="FFFFFF"/>
        </a:lt1>
        <a:dk2>
          <a:srgbClr val="009530"/>
        </a:dk2>
        <a:lt2>
          <a:srgbClr val="FFFFFF"/>
        </a:lt2>
        <a:accent1>
          <a:srgbClr val="FFFFFF"/>
        </a:accent1>
        <a:accent2>
          <a:srgbClr val="FFFFFF"/>
        </a:accent2>
        <a:accent3>
          <a:srgbClr val="AAC8AD"/>
        </a:accent3>
        <a:accent4>
          <a:srgbClr val="DADADA"/>
        </a:accent4>
        <a:accent5>
          <a:srgbClr val="FFFFFF"/>
        </a:accent5>
        <a:accent6>
          <a:srgbClr val="E7E7E7"/>
        </a:accent6>
        <a:hlink>
          <a:srgbClr val="FFFF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PT08_EN 4">
    <a:dk1>
      <a:srgbClr val="FFFFFF"/>
    </a:dk1>
    <a:lt1>
      <a:srgbClr val="FFFFFF"/>
    </a:lt1>
    <a:dk2>
      <a:srgbClr val="4FA600"/>
    </a:dk2>
    <a:lt2>
      <a:srgbClr val="FFFFFF"/>
    </a:lt2>
    <a:accent1>
      <a:srgbClr val="FFFFFF"/>
    </a:accent1>
    <a:accent2>
      <a:srgbClr val="FFFFFF"/>
    </a:accent2>
    <a:accent3>
      <a:srgbClr val="B2D0AA"/>
    </a:accent3>
    <a:accent4>
      <a:srgbClr val="DADADA"/>
    </a:accent4>
    <a:accent5>
      <a:srgbClr val="FFFFFF"/>
    </a:accent5>
    <a:accent6>
      <a:srgbClr val="E7E7E7"/>
    </a:accent6>
    <a:hlink>
      <a:srgbClr val="FFFFFF"/>
    </a:hlink>
    <a:folHlink>
      <a:srgbClr val="FFFFF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SE08_EN</Template>
  <TotalTime>19245</TotalTime>
  <Words>872</Words>
  <Application>Microsoft Office PowerPoint</Application>
  <PresentationFormat>On-screen Show (4:3)</PresentationFormat>
  <Paragraphs>173</Paragraphs>
  <Slides>12</Slides>
  <Notes>11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PPT08_EN</vt:lpstr>
      <vt:lpstr>Acrobat Document</vt:lpstr>
      <vt:lpstr>Offer Preview</vt:lpstr>
      <vt:lpstr>Slide 2</vt:lpstr>
      <vt:lpstr>Momentum for Unity – Available with Unity 8..0 Arriving Q4 2013</vt:lpstr>
      <vt:lpstr>Processor Offer Features</vt:lpstr>
      <vt:lpstr>Overview of Processor Offers</vt:lpstr>
      <vt:lpstr>Processor Hardware</vt:lpstr>
      <vt:lpstr>Unity Processor References</vt:lpstr>
      <vt:lpstr>M1 Modernization</vt:lpstr>
      <vt:lpstr>M1E Modernization</vt:lpstr>
      <vt:lpstr>Momentum &amp; Modbus Plus</vt:lpstr>
      <vt:lpstr>Catalog Data Sheets</vt:lpstr>
      <vt:lpstr>Thank You!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B ROCHE - SESA33613</dc:creator>
  <cp:lastModifiedBy>Mike Roche</cp:lastModifiedBy>
  <cp:revision>1463</cp:revision>
  <cp:lastPrinted>1601-01-01T00:00:00Z</cp:lastPrinted>
  <dcterms:created xsi:type="dcterms:W3CDTF">1601-01-01T00:00:00Z</dcterms:created>
  <dcterms:modified xsi:type="dcterms:W3CDTF">2013-09-17T13:48:09Z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